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3"/>
  </p:notesMasterIdLst>
  <p:handoutMasterIdLst>
    <p:handoutMasterId r:id="rId44"/>
  </p:handoutMasterIdLst>
  <p:sldIdLst>
    <p:sldId id="256" r:id="rId5"/>
    <p:sldId id="2441" r:id="rId6"/>
    <p:sldId id="2442" r:id="rId7"/>
    <p:sldId id="2448" r:id="rId8"/>
    <p:sldId id="2478" r:id="rId9"/>
    <p:sldId id="2443" r:id="rId10"/>
    <p:sldId id="2444" r:id="rId11"/>
    <p:sldId id="2445" r:id="rId12"/>
    <p:sldId id="2446" r:id="rId13"/>
    <p:sldId id="2447" r:id="rId14"/>
    <p:sldId id="2451" r:id="rId15"/>
    <p:sldId id="2479" r:id="rId16"/>
    <p:sldId id="2454" r:id="rId17"/>
    <p:sldId id="2455" r:id="rId18"/>
    <p:sldId id="2480" r:id="rId19"/>
    <p:sldId id="2452" r:id="rId20"/>
    <p:sldId id="2481" r:id="rId21"/>
    <p:sldId id="2457" r:id="rId22"/>
    <p:sldId id="2458" r:id="rId23"/>
    <p:sldId id="2453" r:id="rId24"/>
    <p:sldId id="2482" r:id="rId25"/>
    <p:sldId id="2461" r:id="rId26"/>
    <p:sldId id="2462" r:id="rId27"/>
    <p:sldId id="2463" r:id="rId28"/>
    <p:sldId id="2464" r:id="rId29"/>
    <p:sldId id="2465" r:id="rId30"/>
    <p:sldId id="2450" r:id="rId31"/>
    <p:sldId id="2467" r:id="rId32"/>
    <p:sldId id="2466" r:id="rId33"/>
    <p:sldId id="2468" r:id="rId34"/>
    <p:sldId id="2469" r:id="rId35"/>
    <p:sldId id="2470" r:id="rId36"/>
    <p:sldId id="2471" r:id="rId37"/>
    <p:sldId id="2472" r:id="rId38"/>
    <p:sldId id="2473" r:id="rId39"/>
    <p:sldId id="2474" r:id="rId40"/>
    <p:sldId id="2476" r:id="rId41"/>
    <p:sldId id="247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A56B"/>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584" autoAdjust="0"/>
  </p:normalViewPr>
  <p:slideViewPr>
    <p:cSldViewPr snapToGrid="0" showGuides="1">
      <p:cViewPr varScale="1">
        <p:scale>
          <a:sx n="78" d="100"/>
          <a:sy n="78" d="100"/>
        </p:scale>
        <p:origin x="715" y="62"/>
      </p:cViewPr>
      <p:guideLst>
        <p:guide orient="horz" pos="2160"/>
        <p:guide pos="3840"/>
      </p:guideLst>
    </p:cSldViewPr>
  </p:slideViewPr>
  <p:notesTextViewPr>
    <p:cViewPr>
      <p:scale>
        <a:sx n="1" d="1"/>
        <a:sy n="1" d="1"/>
      </p:scale>
      <p:origin x="0" y="0"/>
    </p:cViewPr>
  </p:notesTextViewPr>
  <p:sorterViewPr>
    <p:cViewPr>
      <p:scale>
        <a:sx n="100" d="100"/>
        <a:sy n="100" d="100"/>
      </p:scale>
      <p:origin x="0" y="-1014"/>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C6EEF-D908-4B42-9CF2-33533DC7C6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71ECC3-B547-4819-B178-239BC0111C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t>4/15/2025</a:t>
            </a:fld>
            <a:endParaRPr lang="en-US" dirty="0"/>
          </a:p>
        </p:txBody>
      </p:sp>
      <p:sp>
        <p:nvSpPr>
          <p:cNvPr id="4" name="Footer Placeholder 3">
            <a:extLst>
              <a:ext uri="{FF2B5EF4-FFF2-40B4-BE49-F238E27FC236}">
                <a16:creationId xmlns:a16="http://schemas.microsoft.com/office/drawing/2014/main" id="{6D4FF242-945C-44B0-95A6-CF62523278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F0E7E7A-C631-4CA4-A0E6-20EB28A8CA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extLst>
      <p:ext uri="{BB962C8B-B14F-4D97-AF65-F5344CB8AC3E}">
        <p14:creationId xmlns:p14="http://schemas.microsoft.com/office/powerpoint/2010/main" val="547858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4/15/2025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extLst>
      <p:ext uri="{BB962C8B-B14F-4D97-AF65-F5344CB8AC3E}">
        <p14:creationId xmlns:p14="http://schemas.microsoft.com/office/powerpoint/2010/main" val="275054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4/15/2025</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74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8376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9520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endParaRPr lang="en-US" dirty="0"/>
          </a:p>
        </p:txBody>
      </p:sp>
      <p:sp>
        <p:nvSpPr>
          <p:cNvPr id="27" name="Shape 61">
            <a:extLst>
              <a:ext uri="{FF2B5EF4-FFF2-40B4-BE49-F238E27FC236}">
                <a16:creationId xmlns:a16="http://schemas.microsoft.com/office/drawing/2014/main" id="{13E82DCB-0215-47C1-B2C7-C6D824B426A3}"/>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0544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476855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67519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ig Photo">
    <p:spTree>
      <p:nvGrpSpPr>
        <p:cNvPr id="1" name=""/>
        <p:cNvGrpSpPr/>
        <p:nvPr/>
      </p:nvGrpSpPr>
      <p:grpSpPr>
        <a:xfrm>
          <a:off x="0" y="0"/>
          <a:ext cx="0" cy="0"/>
          <a:chOff x="0" y="0"/>
          <a:chExt cx="0" cy="0"/>
        </a:xfrm>
      </p:grpSpPr>
      <p:pic>
        <p:nvPicPr>
          <p:cNvPr id="22" name="Picture 2" descr="Image result for paper texture">
            <a:extLst>
              <a:ext uri="{FF2B5EF4-FFF2-40B4-BE49-F238E27FC236}">
                <a16:creationId xmlns:a16="http://schemas.microsoft.com/office/drawing/2014/main" id="{4BBF12C1-6008-464E-A434-4F253BBD1B6E}"/>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Picture Placeholder 18">
            <a:extLst>
              <a:ext uri="{FF2B5EF4-FFF2-40B4-BE49-F238E27FC236}">
                <a16:creationId xmlns:a16="http://schemas.microsoft.com/office/drawing/2014/main" id="{1004D5EE-A5F6-47AB-8127-45F8768A2598}"/>
              </a:ext>
            </a:extLst>
          </p:cNvPr>
          <p:cNvSpPr>
            <a:spLocks noGrp="1"/>
          </p:cNvSpPr>
          <p:nvPr>
            <p:ph type="pic" sz="quarter" idx="10" hasCustomPrompt="1"/>
          </p:nvPr>
        </p:nvSpPr>
        <p:spPr>
          <a:xfrm>
            <a:off x="0" y="32238"/>
            <a:ext cx="12192000" cy="6793525"/>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2" name="Title 1">
            <a:extLst>
              <a:ext uri="{FF2B5EF4-FFF2-40B4-BE49-F238E27FC236}">
                <a16:creationId xmlns:a16="http://schemas.microsoft.com/office/drawing/2014/main" id="{E61E5EAA-53FA-4411-85DC-CB828CAA94A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4317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4/15/2025</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11167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054588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07376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65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3" cstate="screen">
            <a:extLst>
              <a:ext uri="{BEBA8EAE-BF5A-486C-A8C5-ECC9F3942E4B}">
                <a14:imgProps xmlns:a14="http://schemas.microsoft.com/office/drawing/2010/main">
                  <a14:imgLayer r:embed="rId14">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hape 61">
            <a:extLst>
              <a:ext uri="{FF2B5EF4-FFF2-40B4-BE49-F238E27FC236}">
                <a16:creationId xmlns:a16="http://schemas.microsoft.com/office/drawing/2014/main" id="{4C6CEA86-90A4-4284-86BF-23E5E6F4A73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77713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70" r:id="rId5"/>
    <p:sldLayoutId id="2147483672" r:id="rId6"/>
    <p:sldLayoutId id="2147483673" r:id="rId7"/>
    <p:sldLayoutId id="2147483653" r:id="rId8"/>
    <p:sldLayoutId id="2147483671" r:id="rId9"/>
    <p:sldLayoutId id="2147483654" r:id="rId10"/>
    <p:sldLayoutId id="2147483655" r:id="rId11"/>
  </p:sldLayoutIdLst>
  <p:hf hdr="0" ftr="0" dt="0"/>
  <p:txStyles>
    <p:title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9851F-4305-4854-B51C-49F1E47FE452}"/>
              </a:ext>
            </a:extLst>
          </p:cNvPr>
          <p:cNvSpPr>
            <a:spLocks noGrp="1"/>
          </p:cNvSpPr>
          <p:nvPr>
            <p:ph type="title"/>
          </p:nvPr>
        </p:nvSpPr>
        <p:spPr>
          <a:xfrm>
            <a:off x="727588" y="206478"/>
            <a:ext cx="10619862" cy="1042220"/>
          </a:xfrm>
        </p:spPr>
        <p:txBody>
          <a:bodyPr/>
          <a:lstStyle/>
          <a:p>
            <a:pPr algn="ctr">
              <a:buNone/>
            </a:pPr>
            <a:r>
              <a:rPr lang="en-US" sz="2400" b="1" dirty="0">
                <a:solidFill>
                  <a:srgbClr val="000000"/>
                </a:solidFill>
                <a:effectLst/>
                <a:latin typeface="Times New Roman" panose="02020603050405020304" pitchFamily="18" charset="0"/>
                <a:cs typeface="Times New Roman" panose="02020603050405020304" pitchFamily="18" charset="0"/>
              </a:rPr>
              <a:t>Smart Prediction of Engineering Streams Based on </a:t>
            </a:r>
            <a:br>
              <a:rPr lang="en-US" sz="2400" dirty="0">
                <a:latin typeface="Times New Roman" panose="02020603050405020304" pitchFamily="18" charset="0"/>
                <a:cs typeface="Times New Roman" panose="02020603050405020304" pitchFamily="18" charset="0"/>
              </a:rPr>
            </a:br>
            <a:r>
              <a:rPr lang="en-IN" sz="2400" b="1" dirty="0">
                <a:solidFill>
                  <a:srgbClr val="000000"/>
                </a:solidFill>
                <a:effectLst/>
                <a:latin typeface="Times New Roman" panose="02020603050405020304" pitchFamily="18" charset="0"/>
                <a:cs typeface="Times New Roman" panose="02020603050405020304" pitchFamily="18" charset="0"/>
              </a:rPr>
              <a:t>Student Counselling</a:t>
            </a:r>
            <a:r>
              <a:rPr lang="en-US" sz="2400" b="1" dirty="0">
                <a:solidFill>
                  <a:srgbClr val="000000"/>
                </a:solidFill>
                <a:effectLst/>
                <a:latin typeface="Times New Roman" panose="02020603050405020304" pitchFamily="18" charset="0"/>
                <a:cs typeface="Times New Roman" panose="02020603050405020304" pitchFamily="18" charset="0"/>
              </a:rPr>
              <a:t> Data</a:t>
            </a:r>
            <a:b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-A Data Mining Approach.</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6D5A4593-F996-4719-B2D0-0417A273F3CA}"/>
              </a:ext>
            </a:extLst>
          </p:cNvPr>
          <p:cNvSpPr>
            <a:spLocks noGrp="1"/>
          </p:cNvSpPr>
          <p:nvPr>
            <p:ph type="body" idx="1"/>
          </p:nvPr>
        </p:nvSpPr>
        <p:spPr>
          <a:xfrm>
            <a:off x="2866616" y="1647145"/>
            <a:ext cx="6341806" cy="496287"/>
          </a:xfrm>
        </p:spPr>
        <p:txBody>
          <a:bodyPr>
            <a:normAutofit fontScale="92500"/>
          </a:bodyPr>
          <a:lstStyle/>
          <a:p>
            <a:r>
              <a:rPr lang="en-IN" dirty="0">
                <a:latin typeface="Times New Roman" panose="02020603050405020304" pitchFamily="18" charset="0"/>
                <a:cs typeface="Times New Roman" panose="02020603050405020304" pitchFamily="18" charset="0"/>
              </a:rPr>
              <a:t>Department of Computer Science And Engineering </a:t>
            </a:r>
          </a:p>
        </p:txBody>
      </p:sp>
      <p:sp>
        <p:nvSpPr>
          <p:cNvPr id="7" name="TextBox 6">
            <a:extLst>
              <a:ext uri="{FF2B5EF4-FFF2-40B4-BE49-F238E27FC236}">
                <a16:creationId xmlns:a16="http://schemas.microsoft.com/office/drawing/2014/main" id="{09E6EC85-BB3C-8145-0034-3D4AAC0BB2F6}"/>
              </a:ext>
            </a:extLst>
          </p:cNvPr>
          <p:cNvSpPr txBox="1"/>
          <p:nvPr/>
        </p:nvSpPr>
        <p:spPr>
          <a:xfrm>
            <a:off x="2428568" y="1957521"/>
            <a:ext cx="6253316" cy="984885"/>
          </a:xfrm>
          <a:prstGeom prst="rect">
            <a:avLst/>
          </a:prstGeom>
          <a:noFill/>
        </p:spPr>
        <p:txBody>
          <a:bodyPr wrap="square" rtlCol="0">
            <a:spAutoFit/>
          </a:bodyPr>
          <a:lstStyle/>
          <a:p>
            <a:r>
              <a:rPr lang="en-US" dirty="0">
                <a:solidFill>
                  <a:schemeClr val="bg2">
                    <a:lumMod val="50000"/>
                  </a:schemeClr>
                </a:solidFill>
                <a:latin typeface="Times New Roman" panose="02020603050405020304" pitchFamily="18" charset="0"/>
                <a:cs typeface="Times New Roman" panose="02020603050405020304" pitchFamily="18" charset="0"/>
              </a:rPr>
              <a:t>                   Under the Enviable and Esteemed Guidance of </a:t>
            </a:r>
          </a:p>
          <a:p>
            <a:pPr algn="ctr">
              <a:buNone/>
            </a:pPr>
            <a:r>
              <a:rPr lang="en-US" sz="2000" b="1" dirty="0">
                <a:latin typeface="Times New Roman" panose="02020603050405020304" pitchFamily="18" charset="0"/>
                <a:cs typeface="Times New Roman" panose="02020603050405020304" pitchFamily="18" charset="0"/>
              </a:rPr>
              <a:t>         </a:t>
            </a:r>
            <a:r>
              <a:rPr lang="en-IN" sz="2000" b="1" dirty="0">
                <a:solidFill>
                  <a:srgbClr val="000000"/>
                </a:solidFill>
                <a:effectLst/>
                <a:latin typeface="Times New Roman" panose="02020603050405020304" pitchFamily="18" charset="0"/>
                <a:cs typeface="Times New Roman" panose="02020603050405020304" pitchFamily="18" charset="0"/>
              </a:rPr>
              <a:t>Dr. M. Babu Rao, </a:t>
            </a:r>
            <a:r>
              <a:rPr lang="en-IN" sz="2000" b="1" dirty="0" err="1">
                <a:solidFill>
                  <a:srgbClr val="000000"/>
                </a:solidFill>
                <a:effectLst/>
                <a:latin typeface="Times New Roman" panose="02020603050405020304" pitchFamily="18" charset="0"/>
                <a:cs typeface="Times New Roman" panose="02020603050405020304" pitchFamily="18" charset="0"/>
              </a:rPr>
              <a:t>M.Tech</a:t>
            </a:r>
            <a:r>
              <a:rPr lang="en-IN" sz="2000" b="1" dirty="0">
                <a:solidFill>
                  <a:srgbClr val="000000"/>
                </a:solidFill>
                <a:effectLst/>
                <a:latin typeface="Times New Roman" panose="02020603050405020304" pitchFamily="18" charset="0"/>
                <a:cs typeface="Times New Roman" panose="02020603050405020304" pitchFamily="18" charset="0"/>
              </a:rPr>
              <a:t> ,Ph.D. </a:t>
            </a:r>
            <a:endParaRPr lang="en-IN" sz="2000" dirty="0">
              <a:latin typeface="Times New Roman" panose="02020603050405020304" pitchFamily="18" charset="0"/>
              <a:cs typeface="Times New Roman" panose="02020603050405020304" pitchFamily="18" charset="0"/>
            </a:endParaRPr>
          </a:p>
          <a:p>
            <a:pPr algn="ctr">
              <a:buNone/>
            </a:pPr>
            <a:r>
              <a:rPr lang="en-IN" sz="2000" b="1" dirty="0">
                <a:solidFill>
                  <a:srgbClr val="000000"/>
                </a:solidFill>
                <a:effectLst/>
                <a:latin typeface="Times New Roman" panose="02020603050405020304" pitchFamily="18" charset="0"/>
                <a:cs typeface="Times New Roman" panose="02020603050405020304" pitchFamily="18" charset="0"/>
              </a:rPr>
              <a:t>Assistant Professo</a:t>
            </a:r>
            <a:r>
              <a:rPr lang="en-IN" sz="1800" b="1" dirty="0">
                <a:solidFill>
                  <a:srgbClr val="000000"/>
                </a:solidFill>
                <a:effectLst/>
                <a:latin typeface="Times New Roman" panose="02020603050405020304" pitchFamily="18" charset="0"/>
                <a:cs typeface="Times New Roman" panose="02020603050405020304" pitchFamily="18" charset="0"/>
              </a:rPr>
              <a:t>r</a:t>
            </a:r>
            <a:r>
              <a:rPr lang="en-IN" sz="1900" dirty="0">
                <a:latin typeface="Times New Roman" panose="02020603050405020304" pitchFamily="18" charset="0"/>
                <a:cs typeface="Times New Roman" panose="02020603050405020304" pitchFamily="18" charset="0"/>
              </a:rPr>
              <a:t>                                                     </a:t>
            </a:r>
            <a:endParaRPr lang="en-US" sz="19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03510BD-A80D-4DD9-B5A2-2ACA25E8027A}"/>
              </a:ext>
            </a:extLst>
          </p:cNvPr>
          <p:cNvSpPr txBox="1"/>
          <p:nvPr/>
        </p:nvSpPr>
        <p:spPr>
          <a:xfrm>
            <a:off x="3008671" y="3529781"/>
            <a:ext cx="5191432" cy="1938992"/>
          </a:xfrm>
          <a:prstGeom prst="rect">
            <a:avLst/>
          </a:prstGeom>
          <a:noFill/>
        </p:spPr>
        <p:txBody>
          <a:bodyPr wrap="square" rtlCol="0">
            <a:spAutoFit/>
          </a:bodyPr>
          <a:lstStyle/>
          <a:p>
            <a:r>
              <a:rPr lang="en-US" dirty="0"/>
              <a:t>                                            </a:t>
            </a:r>
            <a:r>
              <a:rPr lang="en-US" sz="2000" b="1" dirty="0"/>
              <a:t>By</a:t>
            </a:r>
          </a:p>
          <a:p>
            <a:pPr algn="ctr">
              <a:buNone/>
            </a:pPr>
            <a:r>
              <a:rPr lang="en-IN" sz="2000" dirty="0">
                <a:solidFill>
                  <a:srgbClr val="000000"/>
                </a:solidFill>
                <a:effectLst/>
                <a:latin typeface="Times New Roman" panose="02020603050405020304" pitchFamily="18" charset="0"/>
                <a:cs typeface="Times New Roman" panose="02020603050405020304" pitchFamily="18" charset="0"/>
              </a:rPr>
              <a:t>Ch. Surya Vamsi (22481A0542) </a:t>
            </a:r>
            <a:endParaRPr lang="en-IN" sz="2000" dirty="0">
              <a:latin typeface="Times New Roman" panose="02020603050405020304" pitchFamily="18" charset="0"/>
              <a:cs typeface="Times New Roman" panose="02020603050405020304" pitchFamily="18" charset="0"/>
            </a:endParaRPr>
          </a:p>
          <a:p>
            <a:pPr algn="ctr">
              <a:buNone/>
            </a:pPr>
            <a:r>
              <a:rPr lang="en-IN" sz="2000" dirty="0">
                <a:solidFill>
                  <a:srgbClr val="000000"/>
                </a:solidFill>
                <a:effectLst/>
                <a:latin typeface="Times New Roman" panose="02020603050405020304" pitchFamily="18" charset="0"/>
                <a:cs typeface="Times New Roman" panose="02020603050405020304" pitchFamily="18" charset="0"/>
              </a:rPr>
              <a:t>G. Revathi (22481A0557) </a:t>
            </a:r>
            <a:endParaRPr lang="en-IN" sz="2000" dirty="0">
              <a:latin typeface="Times New Roman" panose="02020603050405020304" pitchFamily="18" charset="0"/>
              <a:cs typeface="Times New Roman" panose="02020603050405020304" pitchFamily="18" charset="0"/>
            </a:endParaRPr>
          </a:p>
          <a:p>
            <a:pPr algn="ctr">
              <a:buNone/>
            </a:pPr>
            <a:r>
              <a:rPr lang="en-IN" sz="2000" dirty="0">
                <a:solidFill>
                  <a:srgbClr val="000000"/>
                </a:solidFill>
                <a:effectLst/>
                <a:latin typeface="Times New Roman" panose="02020603050405020304" pitchFamily="18" charset="0"/>
                <a:cs typeface="Times New Roman" panose="02020603050405020304" pitchFamily="18" charset="0"/>
              </a:rPr>
              <a:t>D. Sarika (22481A0548) </a:t>
            </a:r>
            <a:endParaRPr lang="en-IN" sz="2000" dirty="0">
              <a:latin typeface="Times New Roman" panose="02020603050405020304" pitchFamily="18" charset="0"/>
              <a:cs typeface="Times New Roman" panose="02020603050405020304" pitchFamily="18" charset="0"/>
            </a:endParaRPr>
          </a:p>
          <a:p>
            <a:pPr algn="ctr">
              <a:buNone/>
            </a:pPr>
            <a:r>
              <a:rPr lang="en-IN" sz="2000" dirty="0">
                <a:solidFill>
                  <a:srgbClr val="000000"/>
                </a:solidFill>
                <a:effectLst/>
                <a:latin typeface="Times New Roman" panose="02020603050405020304" pitchFamily="18" charset="0"/>
                <a:cs typeface="Times New Roman" panose="02020603050405020304" pitchFamily="18" charset="0"/>
              </a:rPr>
              <a:t>A. </a:t>
            </a:r>
            <a:r>
              <a:rPr lang="en-IN" sz="2000" dirty="0" err="1">
                <a:solidFill>
                  <a:srgbClr val="000000"/>
                </a:solidFill>
                <a:effectLst/>
                <a:latin typeface="Times New Roman" panose="02020603050405020304" pitchFamily="18" charset="0"/>
                <a:cs typeface="Times New Roman" panose="02020603050405020304" pitchFamily="18" charset="0"/>
              </a:rPr>
              <a:t>Veladri</a:t>
            </a:r>
            <a:r>
              <a:rPr lang="en-IN" sz="2000" dirty="0">
                <a:solidFill>
                  <a:srgbClr val="000000"/>
                </a:solidFill>
                <a:effectLst/>
                <a:latin typeface="Times New Roman" panose="02020603050405020304" pitchFamily="18" charset="0"/>
                <a:cs typeface="Times New Roman" panose="02020603050405020304" pitchFamily="18" charset="0"/>
              </a:rPr>
              <a:t> (22481A0512)</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2000" b="1" dirty="0"/>
          </a:p>
        </p:txBody>
      </p:sp>
      <p:pic>
        <p:nvPicPr>
          <p:cNvPr id="1028" name="Picture 4" descr="Gudlavalleru Engineering College PG and UG Courses and Fees 2025">
            <a:extLst>
              <a:ext uri="{FF2B5EF4-FFF2-40B4-BE49-F238E27FC236}">
                <a16:creationId xmlns:a16="http://schemas.microsoft.com/office/drawing/2014/main" id="{AFEEAA9F-F269-475F-DB8B-1BE7837FE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3201" y="2628594"/>
            <a:ext cx="2095500" cy="2085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E25BDE-B027-7E1E-4C89-47E095CFEDBE}"/>
              </a:ext>
            </a:extLst>
          </p:cNvPr>
          <p:cNvSpPr txBox="1"/>
          <p:nvPr/>
        </p:nvSpPr>
        <p:spPr>
          <a:xfrm>
            <a:off x="1946787" y="1277813"/>
            <a:ext cx="9527458"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SESHADRI RAO GUDLAVALLERU ENGINEERING COLLEGE</a:t>
            </a:r>
          </a:p>
        </p:txBody>
      </p:sp>
    </p:spTree>
    <p:extLst>
      <p:ext uri="{BB962C8B-B14F-4D97-AF65-F5344CB8AC3E}">
        <p14:creationId xmlns:p14="http://schemas.microsoft.com/office/powerpoint/2010/main" val="517853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1C12C6-7D29-B7F7-02D9-D1B2C5FE8EC7}"/>
              </a:ext>
            </a:extLst>
          </p:cNvPr>
          <p:cNvSpPr>
            <a:spLocks noGrp="1"/>
          </p:cNvSpPr>
          <p:nvPr>
            <p:ph type="title"/>
          </p:nvPr>
        </p:nvSpPr>
        <p:spPr>
          <a:xfrm>
            <a:off x="838200" y="646078"/>
            <a:ext cx="10515600" cy="637198"/>
          </a:xfrm>
        </p:spPr>
        <p:txBody>
          <a:bodyPr/>
          <a:lstStyle/>
          <a:p>
            <a:r>
              <a:rPr lang="en-US" dirty="0"/>
              <a:t>Schema Creation using SQL (SSMS)…..</a:t>
            </a:r>
            <a:endParaRPr lang="en-IN" dirty="0"/>
          </a:p>
        </p:txBody>
      </p:sp>
      <p:sp>
        <p:nvSpPr>
          <p:cNvPr id="4" name="TextBox 3">
            <a:extLst>
              <a:ext uri="{FF2B5EF4-FFF2-40B4-BE49-F238E27FC236}">
                <a16:creationId xmlns:a16="http://schemas.microsoft.com/office/drawing/2014/main" id="{CE3D0E2A-7D15-72F1-5724-ED8512F8FA32}"/>
              </a:ext>
            </a:extLst>
          </p:cNvPr>
          <p:cNvSpPr txBox="1"/>
          <p:nvPr/>
        </p:nvSpPr>
        <p:spPr>
          <a:xfrm>
            <a:off x="924232" y="1425677"/>
            <a:ext cx="9743768"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t>Used SQL Server Management Studio (SSMS)</a:t>
            </a:r>
          </a:p>
          <a:p>
            <a:pPr marL="742950" lvl="1" indent="-285750">
              <a:buFont typeface="Wingdings" panose="05000000000000000000" pitchFamily="2" charset="2"/>
              <a:buChar char="ü"/>
            </a:pPr>
            <a:r>
              <a:rPr lang="en-US" dirty="0"/>
              <a:t>Designed tables for Fact &amp; Dimension models</a:t>
            </a:r>
          </a:p>
          <a:p>
            <a:pPr marL="285750" indent="-285750">
              <a:buFont typeface="Wingdings" panose="05000000000000000000" pitchFamily="2" charset="2"/>
              <a:buChar char="Ø"/>
            </a:pPr>
            <a:r>
              <a:rPr lang="en-US" dirty="0"/>
              <a:t>Key Actions Performed:</a:t>
            </a:r>
          </a:p>
          <a:p>
            <a:pPr marL="742950" lvl="1" indent="-285750">
              <a:buFont typeface="Wingdings" panose="05000000000000000000" pitchFamily="2" charset="2"/>
              <a:buChar char="ü"/>
            </a:pPr>
            <a:r>
              <a:rPr lang="en-US" dirty="0"/>
              <a:t>Wrote SQL queries to create schemas </a:t>
            </a:r>
          </a:p>
          <a:p>
            <a:pPr marL="742950" lvl="1" indent="-285750">
              <a:buFont typeface="Wingdings" panose="05000000000000000000" pitchFamily="2" charset="2"/>
              <a:buChar char="ü"/>
            </a:pPr>
            <a:r>
              <a:rPr lang="en-US" dirty="0"/>
              <a:t>Inserted preprocessed data into tables</a:t>
            </a:r>
          </a:p>
          <a:p>
            <a:pPr marL="742950" lvl="1" indent="-285750">
              <a:buFont typeface="Wingdings" panose="05000000000000000000" pitchFamily="2" charset="2"/>
              <a:buChar char="ü"/>
            </a:pPr>
            <a:r>
              <a:rPr lang="en-US" dirty="0"/>
              <a:t>Created relationships between tables using foreign keys</a:t>
            </a:r>
          </a:p>
          <a:p>
            <a:pPr marL="742950" lvl="1" indent="-285750">
              <a:buFont typeface="Wingdings" panose="05000000000000000000" pitchFamily="2" charset="2"/>
              <a:buChar char="ü"/>
            </a:pPr>
            <a:r>
              <a:rPr lang="en-US" dirty="0"/>
              <a:t> Created Star, Snowflake &amp; Fact Constellation Schemas </a:t>
            </a:r>
          </a:p>
          <a:p>
            <a:pPr marL="742950" lvl="1" indent="-285750">
              <a:buFont typeface="Wingdings" panose="05000000000000000000" pitchFamily="2" charset="2"/>
              <a:buChar char="ü"/>
            </a:pPr>
            <a:r>
              <a:rPr lang="en-US" dirty="0"/>
              <a:t> Used SQL Server for schema creation and data insertion </a:t>
            </a:r>
          </a:p>
          <a:p>
            <a:pPr marL="742950" lvl="1" indent="-285750">
              <a:buFont typeface="Wingdings" panose="05000000000000000000" pitchFamily="2" charset="2"/>
              <a:buChar char="ü"/>
            </a:pPr>
            <a:r>
              <a:rPr lang="en-US" dirty="0"/>
              <a:t> Visualized schemas in Visual Studio (Cubes &amp; Relationships) </a:t>
            </a:r>
            <a:endParaRPr lang="en-IN" dirty="0"/>
          </a:p>
          <a:p>
            <a:pPr marL="742950" lvl="1" indent="-285750">
              <a:buFont typeface="Wingdings" panose="05000000000000000000" pitchFamily="2" charset="2"/>
              <a:buChar char="ü"/>
            </a:pPr>
            <a:endParaRPr lang="en-US" dirty="0"/>
          </a:p>
        </p:txBody>
      </p:sp>
      <p:sp>
        <p:nvSpPr>
          <p:cNvPr id="5" name="TextBox 4">
            <a:extLst>
              <a:ext uri="{FF2B5EF4-FFF2-40B4-BE49-F238E27FC236}">
                <a16:creationId xmlns:a16="http://schemas.microsoft.com/office/drawing/2014/main" id="{1A24FF8B-0E25-33CE-009A-3D1E21B77B1B}"/>
              </a:ext>
            </a:extLst>
          </p:cNvPr>
          <p:cNvSpPr txBox="1"/>
          <p:nvPr/>
        </p:nvSpPr>
        <p:spPr>
          <a:xfrm>
            <a:off x="838200" y="4031227"/>
            <a:ext cx="9026013" cy="1477328"/>
          </a:xfrm>
          <a:prstGeom prst="rect">
            <a:avLst/>
          </a:prstGeom>
          <a:noFill/>
        </p:spPr>
        <p:txBody>
          <a:bodyPr wrap="square" rtlCol="0">
            <a:spAutoFit/>
          </a:bodyPr>
          <a:lstStyle/>
          <a:p>
            <a:pPr marL="285750" indent="-285750">
              <a:buFont typeface="Wingdings" panose="05000000000000000000" pitchFamily="2" charset="2"/>
              <a:buChar char="Ø"/>
            </a:pPr>
            <a:r>
              <a:rPr lang="en-IN" dirty="0"/>
              <a:t>Schema Types Implemented: </a:t>
            </a:r>
          </a:p>
          <a:p>
            <a:pPr marL="742950" lvl="1" indent="-285750">
              <a:buFont typeface="Wingdings" panose="05000000000000000000" pitchFamily="2" charset="2"/>
              <a:buChar char="ü"/>
            </a:pPr>
            <a:r>
              <a:rPr lang="en-IN" dirty="0"/>
              <a:t>Star Schema </a:t>
            </a:r>
          </a:p>
          <a:p>
            <a:pPr marL="742950" lvl="1" indent="-285750">
              <a:buFont typeface="Wingdings" panose="05000000000000000000" pitchFamily="2" charset="2"/>
              <a:buChar char="ü"/>
            </a:pPr>
            <a:r>
              <a:rPr lang="en-IN" dirty="0"/>
              <a:t>Snowflake Schema</a:t>
            </a:r>
          </a:p>
          <a:p>
            <a:pPr marL="742950" lvl="1" indent="-285750">
              <a:buFont typeface="Wingdings" panose="05000000000000000000" pitchFamily="2" charset="2"/>
              <a:buChar char="ü"/>
            </a:pPr>
            <a:r>
              <a:rPr lang="en-IN" dirty="0"/>
              <a:t>Fact Constellation Schema</a:t>
            </a:r>
            <a:r>
              <a:rPr lang="en-US" dirty="0"/>
              <a:t> </a:t>
            </a:r>
            <a:endParaRPr lang="en-IN" dirty="0"/>
          </a:p>
          <a:p>
            <a:endParaRPr lang="en-IN" dirty="0"/>
          </a:p>
        </p:txBody>
      </p:sp>
      <p:pic>
        <p:nvPicPr>
          <p:cNvPr id="2050" name="Picture 2">
            <a:extLst>
              <a:ext uri="{FF2B5EF4-FFF2-40B4-BE49-F238E27FC236}">
                <a16:creationId xmlns:a16="http://schemas.microsoft.com/office/drawing/2014/main" id="{3F7A7D39-C568-513E-567A-739CFB471766}"/>
              </a:ext>
            </a:extLst>
          </p:cNvPr>
          <p:cNvPicPr>
            <a:picLocks noChangeAspect="1" noChangeArrowheads="1"/>
          </p:cNvPicPr>
          <p:nvPr/>
        </p:nvPicPr>
        <p:blipFill>
          <a:blip r:embed="rId2"/>
          <a:srcRect t="10326" b="10326"/>
          <a:stretch/>
        </p:blipFill>
        <p:spPr bwMode="auto">
          <a:xfrm>
            <a:off x="7551174" y="2526890"/>
            <a:ext cx="3802626" cy="317296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a:extLst>
              <a:ext uri="{FF2B5EF4-FFF2-40B4-BE49-F238E27FC236}">
                <a16:creationId xmlns:a16="http://schemas.microsoft.com/office/drawing/2014/main" id="{C3635BFF-77CA-E20C-6E28-2BA12C2F5F62}"/>
              </a:ext>
            </a:extLst>
          </p:cNvPr>
          <p:cNvSpPr txBox="1"/>
          <p:nvPr/>
        </p:nvSpPr>
        <p:spPr>
          <a:xfrm>
            <a:off x="108154" y="20880"/>
            <a:ext cx="6096000" cy="400110"/>
          </a:xfrm>
          <a:prstGeom prst="rect">
            <a:avLst/>
          </a:prstGeom>
          <a:noFill/>
        </p:spPr>
        <p:txBody>
          <a:bodyPr wrap="square">
            <a:spAutoFit/>
          </a:bodyPr>
          <a:lstStyle/>
          <a:p>
            <a:r>
              <a:rPr lang="en-US" sz="2000" dirty="0">
                <a:solidFill>
                  <a:schemeClr val="bg1">
                    <a:lumMod val="50000"/>
                  </a:schemeClr>
                </a:solidFill>
                <a:latin typeface="+mj-lt"/>
              </a:rPr>
              <a:t>Part-A</a:t>
            </a:r>
            <a:r>
              <a:rPr lang="en-US" sz="1800" dirty="0">
                <a:solidFill>
                  <a:schemeClr val="bg1">
                    <a:lumMod val="50000"/>
                  </a:schemeClr>
                </a:solidFill>
                <a:latin typeface="+mj-lt"/>
              </a:rPr>
              <a:t>.</a:t>
            </a:r>
            <a:endParaRPr lang="en-IN" sz="1800" dirty="0">
              <a:solidFill>
                <a:schemeClr val="bg1">
                  <a:lumMod val="50000"/>
                </a:schemeClr>
              </a:solidFill>
              <a:latin typeface="+mj-lt"/>
            </a:endParaRPr>
          </a:p>
        </p:txBody>
      </p:sp>
    </p:spTree>
    <p:extLst>
      <p:ext uri="{BB962C8B-B14F-4D97-AF65-F5344CB8AC3E}">
        <p14:creationId xmlns:p14="http://schemas.microsoft.com/office/powerpoint/2010/main" val="2189821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AEB6A0-732B-B1EC-0C30-9D84A83CAC5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 Warehouse &amp; Schema Design …..</a:t>
            </a:r>
          </a:p>
        </p:txBody>
      </p:sp>
      <p:sp>
        <p:nvSpPr>
          <p:cNvPr id="9" name="TextBox 8">
            <a:extLst>
              <a:ext uri="{FF2B5EF4-FFF2-40B4-BE49-F238E27FC236}">
                <a16:creationId xmlns:a16="http://schemas.microsoft.com/office/drawing/2014/main" id="{79F3E2CD-173F-068C-BE6B-07AAB60036C5}"/>
              </a:ext>
            </a:extLst>
          </p:cNvPr>
          <p:cNvSpPr txBox="1"/>
          <p:nvPr/>
        </p:nvSpPr>
        <p:spPr>
          <a:xfrm>
            <a:off x="609601" y="1189703"/>
            <a:ext cx="7787148" cy="2954655"/>
          </a:xfrm>
          <a:prstGeom prst="rect">
            <a:avLst/>
          </a:prstGeom>
          <a:noFill/>
        </p:spPr>
        <p:txBody>
          <a:bodyPr wrap="square" rtlCol="0">
            <a:spAutoFit/>
          </a:bodyPr>
          <a:lstStyle/>
          <a:p>
            <a:pPr marL="342900" indent="-342900">
              <a:buAutoNum type="arabicPeriod"/>
            </a:pPr>
            <a:r>
              <a:rPr lang="en-IN" sz="2000" b="1" u="sng" dirty="0">
                <a:latin typeface="Times New Roman" panose="02020603050405020304" pitchFamily="18" charset="0"/>
                <a:cs typeface="Times New Roman" panose="02020603050405020304" pitchFamily="18" charset="0"/>
              </a:rPr>
              <a:t>STAR SCHEMA</a:t>
            </a:r>
            <a:r>
              <a:rPr lang="en-IN" sz="2000" b="1" dirty="0"/>
              <a:t>.</a:t>
            </a:r>
          </a:p>
          <a:p>
            <a:pPr marL="0" marR="0" lvl="0" indent="0" algn="just" rtl="0">
              <a:spcBef>
                <a:spcPts val="0"/>
              </a:spcBef>
              <a:spcAft>
                <a:spcPts val="0"/>
              </a:spcAft>
              <a:buNone/>
            </a:pPr>
            <a:r>
              <a:rPr lang="en-US" sz="1800" dirty="0">
                <a:solidFill>
                  <a:schemeClr val="dk1"/>
                </a:solidFill>
                <a:latin typeface="Times New Roman" panose="02020603050405020304" pitchFamily="18" charset="0"/>
                <a:ea typeface="Gill Sans" panose="020B0502020104020203"/>
                <a:cs typeface="Times New Roman" panose="02020603050405020304" pitchFamily="18" charset="0"/>
                <a:sym typeface="Gill Sans" panose="020B0502020104020203"/>
              </a:rPr>
              <a:t>We created 3 dimension tables and 1 fact table and inserted the values in to the attributes</a:t>
            </a:r>
          </a:p>
          <a:p>
            <a:pPr marL="0" marR="0" lvl="0" indent="0" algn="l" rtl="0">
              <a:spcBef>
                <a:spcPts val="0"/>
              </a:spcBef>
              <a:spcAft>
                <a:spcPts val="0"/>
              </a:spcAft>
              <a:buNone/>
            </a:pPr>
            <a:r>
              <a:rPr lang="en-US" sz="2000" b="1" dirty="0">
                <a:solidFill>
                  <a:schemeClr val="dk1"/>
                </a:solidFill>
                <a:latin typeface="Times New Roman" panose="02020603050405020304" pitchFamily="18" charset="0"/>
                <a:cs typeface="Times New Roman" panose="02020603050405020304" pitchFamily="18" charset="0"/>
                <a:sym typeface="Gill Sans" panose="020B0502020104020203"/>
              </a:rPr>
              <a:t>Dimension Tables</a:t>
            </a:r>
            <a:r>
              <a:rPr lang="en-US" sz="2000" dirty="0">
                <a:solidFill>
                  <a:schemeClr val="dk1"/>
                </a:solidFill>
                <a:latin typeface="Times New Roman" panose="02020603050405020304" pitchFamily="18" charset="0"/>
                <a:cs typeface="Times New Roman" panose="02020603050405020304" pitchFamily="18" charset="0"/>
                <a:sym typeface="Gill Sans" panose="020B0502020104020203"/>
              </a:rPr>
              <a:t>:</a:t>
            </a:r>
          </a:p>
          <a:p>
            <a:pPr marL="0" marR="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sym typeface="Gill Sans" panose="020B0502020104020203"/>
              </a:rPr>
              <a:t>1.Dim_Branch</a:t>
            </a:r>
          </a:p>
          <a:p>
            <a:pPr marL="0" marR="0" lvl="0" indent="0" algn="l" rtl="0">
              <a:spcBef>
                <a:spcPts val="0"/>
              </a:spcBef>
              <a:spcAft>
                <a:spcPts val="0"/>
              </a:spcAft>
              <a:buNone/>
            </a:pPr>
            <a:r>
              <a:rPr lang="en-US" sz="1800" dirty="0">
                <a:solidFill>
                  <a:schemeClr val="dk1"/>
                </a:solidFill>
                <a:latin typeface="Times New Roman" panose="02020603050405020304" pitchFamily="18" charset="0"/>
                <a:cs typeface="Times New Roman" panose="02020603050405020304" pitchFamily="18" charset="0"/>
                <a:sym typeface="Gill Sans" panose="020B0502020104020203"/>
              </a:rPr>
              <a:t>2.Dim_Category</a:t>
            </a:r>
          </a:p>
          <a:p>
            <a:pPr marL="0" marR="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sym typeface="Gill Sans" panose="020B0502020104020203"/>
              </a:rPr>
              <a:t>3.Dim_Gender</a:t>
            </a:r>
          </a:p>
          <a:p>
            <a:r>
              <a:rPr lang="en-US" sz="2000" b="1" dirty="0">
                <a:solidFill>
                  <a:schemeClr val="dk1"/>
                </a:solidFill>
                <a:latin typeface="Times New Roman" panose="02020603050405020304" pitchFamily="18" charset="0"/>
                <a:cs typeface="Times New Roman" panose="02020603050405020304" pitchFamily="18" charset="0"/>
                <a:sym typeface="Gill Sans" panose="020B0502020104020203"/>
              </a:rPr>
              <a:t>Fact Table:</a:t>
            </a:r>
          </a:p>
          <a:p>
            <a:pPr marL="0" marR="0" lvl="0" indent="0" algn="l" rtl="0">
              <a:spcBef>
                <a:spcPts val="0"/>
              </a:spcBef>
              <a:spcAft>
                <a:spcPts val="0"/>
              </a:spcAft>
              <a:buNone/>
            </a:pPr>
            <a:r>
              <a:rPr lang="en-US" sz="1800" dirty="0" err="1">
                <a:solidFill>
                  <a:schemeClr val="dk1"/>
                </a:solidFill>
                <a:latin typeface="Times New Roman" panose="02020603050405020304" pitchFamily="18" charset="0"/>
                <a:cs typeface="Times New Roman" panose="02020603050405020304" pitchFamily="18" charset="0"/>
                <a:sym typeface="Gill Sans" panose="020B0502020104020203"/>
              </a:rPr>
              <a:t>Fact_Admission</a:t>
            </a:r>
            <a:endParaRPr lang="en-US" sz="1800" dirty="0">
              <a:solidFill>
                <a:schemeClr val="dk1"/>
              </a:solidFill>
              <a:latin typeface="Times New Roman" panose="02020603050405020304" pitchFamily="18" charset="0"/>
              <a:cs typeface="Times New Roman" panose="02020603050405020304" pitchFamily="18" charset="0"/>
              <a:sym typeface="Gill Sans" panose="020B0502020104020203"/>
            </a:endParaRPr>
          </a:p>
          <a:p>
            <a:pPr marL="342900" indent="-342900">
              <a:buAutoNum type="arabicPeriod"/>
            </a:pPr>
            <a:endParaRPr lang="en-IN" b="1" dirty="0"/>
          </a:p>
        </p:txBody>
      </p:sp>
      <p:pic>
        <p:nvPicPr>
          <p:cNvPr id="11" name="Picture 10">
            <a:extLst>
              <a:ext uri="{FF2B5EF4-FFF2-40B4-BE49-F238E27FC236}">
                <a16:creationId xmlns:a16="http://schemas.microsoft.com/office/drawing/2014/main" id="{6BD064A8-848A-73CA-38AA-37F0C6F742D3}"/>
              </a:ext>
            </a:extLst>
          </p:cNvPr>
          <p:cNvPicPr>
            <a:picLocks noChangeAspect="1"/>
          </p:cNvPicPr>
          <p:nvPr/>
        </p:nvPicPr>
        <p:blipFill>
          <a:blip r:embed="rId2"/>
          <a:srcRect l="21286" t="19877" r="14571" b="24189"/>
          <a:stretch/>
        </p:blipFill>
        <p:spPr>
          <a:xfrm>
            <a:off x="4146755" y="2166570"/>
            <a:ext cx="7207045" cy="4261662"/>
          </a:xfrm>
          <a:prstGeom prst="rect">
            <a:avLst/>
          </a:prstGeom>
        </p:spPr>
      </p:pic>
    </p:spTree>
    <p:extLst>
      <p:ext uri="{BB962C8B-B14F-4D97-AF65-F5344CB8AC3E}">
        <p14:creationId xmlns:p14="http://schemas.microsoft.com/office/powerpoint/2010/main" val="4097732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55B3D6-6BF6-8ABF-0577-1E6B8CD8D774}"/>
              </a:ext>
            </a:extLst>
          </p:cNvPr>
          <p:cNvSpPr>
            <a:spLocks noGrp="1"/>
          </p:cNvSpPr>
          <p:nvPr>
            <p:ph type="title"/>
          </p:nvPr>
        </p:nvSpPr>
        <p:spPr>
          <a:xfrm>
            <a:off x="838200" y="596916"/>
            <a:ext cx="10515600" cy="637198"/>
          </a:xfrm>
        </p:spPr>
        <p:txBody>
          <a:bodyPr/>
          <a:lstStyle/>
          <a:p>
            <a:r>
              <a:rPr lang="en-IN" sz="2800" dirty="0">
                <a:latin typeface="Times New Roman" panose="02020603050405020304" pitchFamily="18" charset="0"/>
                <a:cs typeface="Times New Roman" panose="02020603050405020304" pitchFamily="18" charset="0"/>
              </a:rPr>
              <a:t>Concept Hierarchy used in star schema…..</a:t>
            </a:r>
            <a:br>
              <a:rPr lang="en-IN" sz="2800" dirty="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05AF499-AC4A-91DD-125B-70D2B9861BD5}"/>
              </a:ext>
            </a:extLst>
          </p:cNvPr>
          <p:cNvPicPr>
            <a:picLocks noChangeAspect="1"/>
          </p:cNvPicPr>
          <p:nvPr/>
        </p:nvPicPr>
        <p:blipFill>
          <a:blip r:embed="rId2"/>
          <a:srcRect/>
          <a:stretch/>
        </p:blipFill>
        <p:spPr>
          <a:xfrm>
            <a:off x="1248695" y="1730477"/>
            <a:ext cx="9528687" cy="4219022"/>
          </a:xfrm>
          <a:prstGeom prst="rect">
            <a:avLst/>
          </a:prstGeom>
        </p:spPr>
      </p:pic>
      <p:pic>
        <p:nvPicPr>
          <p:cNvPr id="9" name="Picture 8">
            <a:extLst>
              <a:ext uri="{FF2B5EF4-FFF2-40B4-BE49-F238E27FC236}">
                <a16:creationId xmlns:a16="http://schemas.microsoft.com/office/drawing/2014/main" id="{C811618B-54F9-2362-2FDB-5E195699D5B5}"/>
              </a:ext>
            </a:extLst>
          </p:cNvPr>
          <p:cNvPicPr>
            <a:picLocks noChangeAspect="1"/>
          </p:cNvPicPr>
          <p:nvPr/>
        </p:nvPicPr>
        <p:blipFill>
          <a:blip r:embed="rId3"/>
          <a:stretch>
            <a:fillRect/>
          </a:stretch>
        </p:blipFill>
        <p:spPr>
          <a:xfrm>
            <a:off x="2202425" y="5948637"/>
            <a:ext cx="2212258" cy="624894"/>
          </a:xfrm>
          <a:prstGeom prst="rect">
            <a:avLst/>
          </a:prstGeom>
        </p:spPr>
      </p:pic>
      <p:pic>
        <p:nvPicPr>
          <p:cNvPr id="11" name="Picture 10">
            <a:extLst>
              <a:ext uri="{FF2B5EF4-FFF2-40B4-BE49-F238E27FC236}">
                <a16:creationId xmlns:a16="http://schemas.microsoft.com/office/drawing/2014/main" id="{59294877-F0D9-332C-E789-903948A450D3}"/>
              </a:ext>
            </a:extLst>
          </p:cNvPr>
          <p:cNvPicPr>
            <a:picLocks noChangeAspect="1"/>
          </p:cNvPicPr>
          <p:nvPr/>
        </p:nvPicPr>
        <p:blipFill>
          <a:blip r:embed="rId4"/>
          <a:stretch>
            <a:fillRect/>
          </a:stretch>
        </p:blipFill>
        <p:spPr>
          <a:xfrm>
            <a:off x="7777320" y="5948637"/>
            <a:ext cx="1071712" cy="470236"/>
          </a:xfrm>
          <a:prstGeom prst="rect">
            <a:avLst/>
          </a:prstGeom>
        </p:spPr>
      </p:pic>
    </p:spTree>
    <p:extLst>
      <p:ext uri="{BB962C8B-B14F-4D97-AF65-F5344CB8AC3E}">
        <p14:creationId xmlns:p14="http://schemas.microsoft.com/office/powerpoint/2010/main" val="4288394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F9BDDF-7778-4726-FC5A-053567AAA66A}"/>
              </a:ext>
            </a:extLst>
          </p:cNvPr>
          <p:cNvSpPr>
            <a:spLocks noGrp="1"/>
          </p:cNvSpPr>
          <p:nvPr>
            <p:ph type="title"/>
          </p:nvPr>
        </p:nvSpPr>
        <p:spPr/>
        <p:txBody>
          <a:bodyPr/>
          <a:lstStyle/>
          <a:p>
            <a:r>
              <a:rPr lang="en-IN" dirty="0"/>
              <a:t>OLAP Operations &amp; Schema Deployment…..</a:t>
            </a:r>
          </a:p>
        </p:txBody>
      </p:sp>
      <p:sp>
        <p:nvSpPr>
          <p:cNvPr id="4" name="TextBox 3">
            <a:extLst>
              <a:ext uri="{FF2B5EF4-FFF2-40B4-BE49-F238E27FC236}">
                <a16:creationId xmlns:a16="http://schemas.microsoft.com/office/drawing/2014/main" id="{6F021343-9CED-B191-FA77-F95C2C260367}"/>
              </a:ext>
            </a:extLst>
          </p:cNvPr>
          <p:cNvSpPr txBox="1"/>
          <p:nvPr/>
        </p:nvSpPr>
        <p:spPr>
          <a:xfrm>
            <a:off x="924232" y="1066966"/>
            <a:ext cx="9566787" cy="1477328"/>
          </a:xfrm>
          <a:prstGeom prst="rect">
            <a:avLst/>
          </a:prstGeom>
          <a:noFill/>
        </p:spPr>
        <p:txBody>
          <a:bodyPr wrap="square" rtlCol="0">
            <a:spAutoFit/>
          </a:bodyPr>
          <a:lstStyle/>
          <a:p>
            <a:pPr marL="285750" indent="-285750">
              <a:buFont typeface="Wingdings" panose="05000000000000000000" pitchFamily="2" charset="2"/>
              <a:buChar char="Ø"/>
            </a:pPr>
            <a:r>
              <a:rPr lang="en-IN" sz="1500" dirty="0"/>
              <a:t>Deployed schemas on SSAS via Visual Studio. </a:t>
            </a:r>
          </a:p>
          <a:p>
            <a:pPr marL="285750" indent="-285750">
              <a:buFont typeface="Wingdings" panose="05000000000000000000" pitchFamily="2" charset="2"/>
              <a:buChar char="Ø"/>
            </a:pPr>
            <a:r>
              <a:rPr lang="en-IN" sz="1500" dirty="0"/>
              <a:t>Performed OLAP operations:</a:t>
            </a:r>
          </a:p>
          <a:p>
            <a:pPr marL="742950" lvl="1" indent="-285750">
              <a:buFont typeface="Arial" panose="020B0604020202020204" pitchFamily="34" charset="0"/>
              <a:buChar char="•"/>
            </a:pPr>
            <a:r>
              <a:rPr lang="en-IN" sz="1500" dirty="0"/>
              <a:t>Drill-Down – explore detailed data. </a:t>
            </a:r>
          </a:p>
          <a:p>
            <a:pPr marL="742950" lvl="1" indent="-285750">
              <a:buFont typeface="Arial" panose="020B0604020202020204" pitchFamily="34" charset="0"/>
              <a:buChar char="•"/>
            </a:pPr>
            <a:r>
              <a:rPr lang="en-IN" sz="1500" dirty="0"/>
              <a:t>Roll-Up – aggregate to higher-level data. </a:t>
            </a:r>
          </a:p>
          <a:p>
            <a:pPr marL="742950" lvl="1" indent="-285750">
              <a:buFont typeface="Arial" panose="020B0604020202020204" pitchFamily="34" charset="0"/>
              <a:buChar char="•"/>
            </a:pPr>
            <a:r>
              <a:rPr lang="en-IN" sz="1500" dirty="0"/>
              <a:t>Slice &amp; Dice – </a:t>
            </a:r>
            <a:r>
              <a:rPr lang="en-IN" sz="1500" dirty="0" err="1"/>
              <a:t>analyze</a:t>
            </a:r>
            <a:r>
              <a:rPr lang="en-IN" sz="1500" dirty="0"/>
              <a:t> data from multiple perspectives.</a:t>
            </a:r>
          </a:p>
          <a:p>
            <a:pPr marL="742950" lvl="1" indent="-285750">
              <a:buFont typeface="Arial" panose="020B0604020202020204" pitchFamily="34" charset="0"/>
              <a:buChar char="•"/>
            </a:pPr>
            <a:r>
              <a:rPr lang="en-IN" sz="1500" dirty="0"/>
              <a:t>Pivot – Rearrange the data</a:t>
            </a:r>
          </a:p>
        </p:txBody>
      </p:sp>
      <p:sp>
        <p:nvSpPr>
          <p:cNvPr id="6" name="TextBox 5">
            <a:extLst>
              <a:ext uri="{FF2B5EF4-FFF2-40B4-BE49-F238E27FC236}">
                <a16:creationId xmlns:a16="http://schemas.microsoft.com/office/drawing/2014/main" id="{B7C3D227-9920-45FC-7A0C-134A7B826707}"/>
              </a:ext>
            </a:extLst>
          </p:cNvPr>
          <p:cNvSpPr txBox="1"/>
          <p:nvPr/>
        </p:nvSpPr>
        <p:spPr>
          <a:xfrm>
            <a:off x="580103" y="2480089"/>
            <a:ext cx="10658168" cy="2862322"/>
          </a:xfrm>
          <a:prstGeom prst="rect">
            <a:avLst/>
          </a:prstGeom>
          <a:noFill/>
        </p:spPr>
        <p:txBody>
          <a:bodyPr wrap="square" rtlCol="0">
            <a:spAutoFit/>
          </a:bodyPr>
          <a:lstStyle/>
          <a:p>
            <a:r>
              <a:rPr lang="en-US" b="1" dirty="0"/>
              <a:t>1</a:t>
            </a:r>
            <a:r>
              <a:rPr lang="en-US" dirty="0"/>
              <a:t>.Star schema..</a:t>
            </a:r>
            <a:endParaRPr lang="en-IN" dirty="0"/>
          </a:p>
          <a:p>
            <a:pPr marL="285750" indent="-285750">
              <a:buFont typeface="Wingdings" panose="05000000000000000000" pitchFamily="2" charset="2"/>
              <a:buChar char="Ø"/>
            </a:pPr>
            <a:r>
              <a:rPr lang="en-US" sz="1400" b="1" dirty="0"/>
              <a:t>Roll </a:t>
            </a:r>
            <a:r>
              <a:rPr lang="en-US" sz="1400" b="1" dirty="0" err="1"/>
              <a:t>up:</a:t>
            </a:r>
            <a:r>
              <a:rPr lang="en-US" sz="1400" dirty="0" err="1">
                <a:solidFill>
                  <a:srgbClr val="000000"/>
                </a:solidFill>
                <a:effectLst/>
                <a:latin typeface="TimesNewRomanPS-BoldMT"/>
              </a:rPr>
              <a:t>What</a:t>
            </a:r>
            <a:r>
              <a:rPr lang="en-US" sz="1400" dirty="0">
                <a:solidFill>
                  <a:srgbClr val="000000"/>
                </a:solidFill>
                <a:effectLst/>
                <a:latin typeface="TimesNewRomanPS-BoldMT"/>
              </a:rPr>
              <a:t> is the average rank of students grouped by category and gender?</a:t>
            </a:r>
            <a:endParaRPr lang="en-US" sz="1400" dirty="0"/>
          </a:p>
          <a:p>
            <a:pPr>
              <a:buNone/>
            </a:pPr>
            <a:r>
              <a:rPr lang="en-US" sz="1800" dirty="0">
                <a:solidFill>
                  <a:srgbClr val="000000"/>
                </a:solidFill>
                <a:effectLst/>
                <a:latin typeface="Times New Roman" panose="02020603050405020304" pitchFamily="18" charset="0"/>
              </a:rPr>
              <a:t>SELECT </a:t>
            </a:r>
            <a:endParaRPr lang="en-US" dirty="0"/>
          </a:p>
          <a:p>
            <a:pPr>
              <a:buNone/>
            </a:pPr>
            <a:r>
              <a:rPr lang="en-US" sz="1800" dirty="0">
                <a:solidFill>
                  <a:srgbClr val="000000"/>
                </a:solidFill>
                <a:effectLst/>
                <a:latin typeface="Times New Roman" panose="02020603050405020304" pitchFamily="18" charset="0"/>
              </a:rPr>
              <a:t>NON EMPTY </a:t>
            </a:r>
            <a:endParaRPr lang="en-US" dirty="0"/>
          </a:p>
          <a:p>
            <a:pPr>
              <a:buNone/>
            </a:pPr>
            <a:r>
              <a:rPr lang="en-US" sz="1800" dirty="0">
                <a:solidFill>
                  <a:srgbClr val="000000"/>
                </a:solidFill>
                <a:effectLst/>
                <a:latin typeface="Times New Roman" panose="02020603050405020304" pitchFamily="18" charset="0"/>
              </a:rPr>
              <a:t>{ </a:t>
            </a:r>
            <a:endParaRPr lang="en-US" dirty="0"/>
          </a:p>
          <a:p>
            <a:pPr>
              <a:buNone/>
            </a:pPr>
            <a:r>
              <a:rPr lang="en-US" sz="1800" dirty="0">
                <a:solidFill>
                  <a:srgbClr val="000000"/>
                </a:solidFill>
                <a:effectLst/>
                <a:latin typeface="Times New Roman" panose="02020603050405020304" pitchFamily="18" charset="0"/>
              </a:rPr>
              <a:t>([Dim Category].[Category Name].Members) * </a:t>
            </a:r>
            <a:endParaRPr lang="en-US" dirty="0"/>
          </a:p>
          <a:p>
            <a:pPr>
              <a:buNone/>
            </a:pPr>
            <a:r>
              <a:rPr lang="en-US" sz="1800" dirty="0">
                <a:solidFill>
                  <a:srgbClr val="000000"/>
                </a:solidFill>
                <a:effectLst/>
                <a:latin typeface="Times New Roman" panose="02020603050405020304" pitchFamily="18" charset="0"/>
              </a:rPr>
              <a:t>([Dim Gender].[Gender Type].Members) </a:t>
            </a:r>
            <a:endParaRPr lang="en-US" dirty="0"/>
          </a:p>
          <a:p>
            <a:pPr>
              <a:buNone/>
            </a:pPr>
            <a:r>
              <a:rPr lang="en-US" sz="1800" dirty="0">
                <a:solidFill>
                  <a:srgbClr val="000000"/>
                </a:solidFill>
                <a:effectLst/>
                <a:latin typeface="Times New Roman" panose="02020603050405020304" pitchFamily="18" charset="0"/>
              </a:rPr>
              <a:t>} ON ROWS, </a:t>
            </a:r>
            <a:endParaRPr lang="en-US" dirty="0"/>
          </a:p>
          <a:p>
            <a:pPr>
              <a:buNone/>
            </a:pPr>
            <a:r>
              <a:rPr lang="en-US" sz="1800" dirty="0">
                <a:solidFill>
                  <a:srgbClr val="000000"/>
                </a:solidFill>
                <a:effectLst/>
                <a:latin typeface="Times New Roman" panose="02020603050405020304" pitchFamily="18" charset="0"/>
              </a:rPr>
              <a:t>[Measures].[rank] ON COLUMNS </a:t>
            </a:r>
            <a:endParaRPr lang="en-US" dirty="0"/>
          </a:p>
          <a:p>
            <a:pPr>
              <a:buNone/>
            </a:pPr>
            <a:r>
              <a:rPr lang="en-US" sz="1800" dirty="0">
                <a:solidFill>
                  <a:srgbClr val="000000"/>
                </a:solidFill>
                <a:effectLst/>
                <a:latin typeface="Times New Roman" panose="02020603050405020304" pitchFamily="18" charset="0"/>
              </a:rPr>
              <a:t>FROM [</a:t>
            </a:r>
            <a:r>
              <a:rPr lang="en-US" sz="1800" dirty="0" err="1">
                <a:solidFill>
                  <a:srgbClr val="000000"/>
                </a:solidFill>
                <a:effectLst/>
                <a:latin typeface="Times New Roman" panose="02020603050405020304" pitchFamily="18" charset="0"/>
              </a:rPr>
              <a:t>Stardb</a:t>
            </a:r>
            <a:r>
              <a:rPr lang="en-US" sz="1800" dirty="0">
                <a:solidFill>
                  <a:srgbClr val="000000"/>
                </a:solidFill>
                <a:effectLst/>
                <a:latin typeface="Times New Roman" panose="02020603050405020304" pitchFamily="18" charset="0"/>
              </a:rPr>
              <a:t>]</a:t>
            </a:r>
            <a:endParaRPr lang="en-US" sz="1000" dirty="0"/>
          </a:p>
        </p:txBody>
      </p:sp>
      <p:pic>
        <p:nvPicPr>
          <p:cNvPr id="10" name="Picture 9">
            <a:extLst>
              <a:ext uri="{FF2B5EF4-FFF2-40B4-BE49-F238E27FC236}">
                <a16:creationId xmlns:a16="http://schemas.microsoft.com/office/drawing/2014/main" id="{3F5E3140-E4B7-F72D-CEBF-9FC74F639E00}"/>
              </a:ext>
            </a:extLst>
          </p:cNvPr>
          <p:cNvPicPr>
            <a:picLocks noChangeAspect="1"/>
          </p:cNvPicPr>
          <p:nvPr/>
        </p:nvPicPr>
        <p:blipFill>
          <a:blip r:embed="rId2"/>
          <a:srcRect/>
          <a:stretch/>
        </p:blipFill>
        <p:spPr>
          <a:xfrm>
            <a:off x="8445910" y="2728814"/>
            <a:ext cx="2792361" cy="1784191"/>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4C146F33-ADAB-5794-68A2-54E8FF570A2C}"/>
              </a:ext>
            </a:extLst>
          </p:cNvPr>
          <p:cNvSpPr txBox="1"/>
          <p:nvPr/>
        </p:nvSpPr>
        <p:spPr>
          <a:xfrm flipH="1">
            <a:off x="7059000" y="2732796"/>
            <a:ext cx="1772449" cy="369332"/>
          </a:xfrm>
          <a:prstGeom prst="rect">
            <a:avLst/>
          </a:prstGeom>
          <a:noFill/>
        </p:spPr>
        <p:txBody>
          <a:bodyPr wrap="square" rtlCol="0">
            <a:spAutoFit/>
          </a:bodyPr>
          <a:lstStyle/>
          <a:p>
            <a:r>
              <a:rPr lang="en-US" dirty="0"/>
              <a:t>Output:-</a:t>
            </a:r>
            <a:endParaRPr lang="en-IN" dirty="0"/>
          </a:p>
        </p:txBody>
      </p:sp>
      <p:sp>
        <p:nvSpPr>
          <p:cNvPr id="12" name="TextBox 11">
            <a:extLst>
              <a:ext uri="{FF2B5EF4-FFF2-40B4-BE49-F238E27FC236}">
                <a16:creationId xmlns:a16="http://schemas.microsoft.com/office/drawing/2014/main" id="{C1701B51-CE79-FB3E-B79A-7598D2529611}"/>
              </a:ext>
            </a:extLst>
          </p:cNvPr>
          <p:cNvSpPr txBox="1"/>
          <p:nvPr/>
        </p:nvSpPr>
        <p:spPr>
          <a:xfrm>
            <a:off x="2231361" y="5260559"/>
            <a:ext cx="8278761" cy="369332"/>
          </a:xfrm>
          <a:prstGeom prst="rect">
            <a:avLst/>
          </a:prstGeom>
          <a:noFill/>
        </p:spPr>
        <p:txBody>
          <a:bodyPr wrap="square" rtlCol="0">
            <a:spAutoFit/>
          </a:bodyPr>
          <a:lstStyle/>
          <a:p>
            <a:r>
              <a:rPr lang="en-US" dirty="0">
                <a:latin typeface="Bradley Hand ITC" panose="03070402050302030203" pitchFamily="66" charset="0"/>
              </a:rPr>
              <a:t>-------------------------------------------------------------------------------------------------------</a:t>
            </a:r>
            <a:endParaRPr lang="en-IN" dirty="0">
              <a:latin typeface="Bradley Hand ITC" panose="03070402050302030203" pitchFamily="66" charset="0"/>
            </a:endParaRPr>
          </a:p>
        </p:txBody>
      </p:sp>
      <p:sp>
        <p:nvSpPr>
          <p:cNvPr id="13" name="TextBox 12">
            <a:extLst>
              <a:ext uri="{FF2B5EF4-FFF2-40B4-BE49-F238E27FC236}">
                <a16:creationId xmlns:a16="http://schemas.microsoft.com/office/drawing/2014/main" id="{E5867A19-4DB1-122D-C764-5E253E2E9CE4}"/>
              </a:ext>
            </a:extLst>
          </p:cNvPr>
          <p:cNvSpPr txBox="1"/>
          <p:nvPr/>
        </p:nvSpPr>
        <p:spPr>
          <a:xfrm>
            <a:off x="4178709" y="5506622"/>
            <a:ext cx="7747821" cy="1231106"/>
          </a:xfrm>
          <a:prstGeom prst="rect">
            <a:avLst/>
          </a:prstGeom>
          <a:noFill/>
        </p:spPr>
        <p:txBody>
          <a:bodyPr wrap="square" rtlCol="0">
            <a:spAutoFit/>
          </a:bodyPr>
          <a:lstStyle/>
          <a:p>
            <a:pPr marL="171450" indent="-171450">
              <a:buFont typeface="Wingdings" panose="05000000000000000000" pitchFamily="2" charset="2"/>
              <a:buChar char="Ø"/>
            </a:pPr>
            <a:r>
              <a:rPr lang="en-US" sz="1200" b="1" dirty="0" err="1"/>
              <a:t>Pivot:</a:t>
            </a:r>
            <a:r>
              <a:rPr lang="en-US" sz="1400" dirty="0" err="1">
                <a:solidFill>
                  <a:srgbClr val="000000"/>
                </a:solidFill>
                <a:effectLst/>
                <a:latin typeface="TimesNewRomanPS-BoldMT"/>
              </a:rPr>
              <a:t>The</a:t>
            </a:r>
            <a:r>
              <a:rPr lang="en-US" sz="1400" dirty="0">
                <a:solidFill>
                  <a:srgbClr val="000000"/>
                </a:solidFill>
                <a:effectLst/>
                <a:latin typeface="TimesNewRomanPS-BoldMT"/>
              </a:rPr>
              <a:t> sum of Annual Income across Gender Type and Branch Name?</a:t>
            </a:r>
            <a:endParaRPr lang="en-US" sz="1400" dirty="0"/>
          </a:p>
          <a:p>
            <a:pPr>
              <a:buNone/>
            </a:pPr>
            <a:r>
              <a:rPr lang="en-US" sz="1200" dirty="0">
                <a:solidFill>
                  <a:srgbClr val="000000"/>
                </a:solidFill>
                <a:effectLst/>
                <a:latin typeface="Times New Roman" panose="02020603050405020304" pitchFamily="18" charset="0"/>
              </a:rPr>
              <a:t>SELECT </a:t>
            </a:r>
            <a:endParaRPr lang="en-US" sz="1200" dirty="0"/>
          </a:p>
          <a:p>
            <a:pPr>
              <a:buNone/>
            </a:pPr>
            <a:r>
              <a:rPr lang="en-US" sz="1200" dirty="0">
                <a:solidFill>
                  <a:srgbClr val="000000"/>
                </a:solidFill>
                <a:effectLst/>
                <a:latin typeface="Times New Roman" panose="02020603050405020304" pitchFamily="18" charset="0"/>
              </a:rPr>
              <a:t>{[Dim Gender].[Gender Type].Children} ON COLUMNS, </a:t>
            </a:r>
            <a:r>
              <a:rPr lang="en-US" sz="1200" b="1" dirty="0">
                <a:solidFill>
                  <a:srgbClr val="0D0D0D"/>
                </a:solidFill>
                <a:effectLst/>
                <a:latin typeface="TimesNewRomanPS-BoldMT"/>
              </a:rPr>
              <a:t> </a:t>
            </a:r>
            <a:endParaRPr lang="en-US" sz="1200" dirty="0"/>
          </a:p>
          <a:p>
            <a:pPr>
              <a:buNone/>
            </a:pPr>
            <a:r>
              <a:rPr lang="en-US" sz="1200" dirty="0">
                <a:solidFill>
                  <a:srgbClr val="000000"/>
                </a:solidFill>
                <a:effectLst/>
                <a:latin typeface="Times New Roman" panose="02020603050405020304" pitchFamily="18" charset="0"/>
              </a:rPr>
              <a:t>{[Dim Branch].[Branch Name].Children} ON ROWS </a:t>
            </a:r>
            <a:endParaRPr lang="en-US" sz="1200" dirty="0"/>
          </a:p>
          <a:p>
            <a:pPr>
              <a:buNone/>
            </a:pPr>
            <a:r>
              <a:rPr lang="en-US" sz="1200" dirty="0">
                <a:solidFill>
                  <a:srgbClr val="000000"/>
                </a:solidFill>
                <a:effectLst/>
                <a:latin typeface="Times New Roman" panose="02020603050405020304" pitchFamily="18" charset="0"/>
              </a:rPr>
              <a:t>FROM [</a:t>
            </a:r>
            <a:r>
              <a:rPr lang="en-US" sz="1200" dirty="0" err="1">
                <a:solidFill>
                  <a:srgbClr val="000000"/>
                </a:solidFill>
                <a:effectLst/>
                <a:latin typeface="Times New Roman" panose="02020603050405020304" pitchFamily="18" charset="0"/>
              </a:rPr>
              <a:t>Stardb</a:t>
            </a:r>
            <a:r>
              <a:rPr lang="en-US" sz="1200" dirty="0">
                <a:solidFill>
                  <a:srgbClr val="000000"/>
                </a:solidFill>
                <a:effectLst/>
                <a:latin typeface="Times New Roman" panose="02020603050405020304" pitchFamily="18" charset="0"/>
              </a:rPr>
              <a:t>] </a:t>
            </a:r>
            <a:endParaRPr lang="en-US" sz="1200" dirty="0"/>
          </a:p>
          <a:p>
            <a:pPr>
              <a:buNone/>
            </a:pPr>
            <a:r>
              <a:rPr lang="en-US" sz="1200" dirty="0">
                <a:solidFill>
                  <a:srgbClr val="000000"/>
                </a:solidFill>
                <a:effectLst/>
                <a:latin typeface="Times New Roman" panose="02020603050405020304" pitchFamily="18" charset="0"/>
              </a:rPr>
              <a:t>WHERE ([Measures].[Annual Income])</a:t>
            </a:r>
            <a:endParaRPr lang="en-IN" sz="1200" dirty="0"/>
          </a:p>
        </p:txBody>
      </p:sp>
      <p:pic>
        <p:nvPicPr>
          <p:cNvPr id="15" name="Picture 14">
            <a:extLst>
              <a:ext uri="{FF2B5EF4-FFF2-40B4-BE49-F238E27FC236}">
                <a16:creationId xmlns:a16="http://schemas.microsoft.com/office/drawing/2014/main" id="{222B571C-BD99-37E2-140A-C278C31244F8}"/>
              </a:ext>
            </a:extLst>
          </p:cNvPr>
          <p:cNvPicPr>
            <a:picLocks noChangeAspect="1"/>
          </p:cNvPicPr>
          <p:nvPr/>
        </p:nvPicPr>
        <p:blipFill>
          <a:blip r:embed="rId3"/>
          <a:srcRect/>
          <a:stretch/>
        </p:blipFill>
        <p:spPr>
          <a:xfrm>
            <a:off x="1298404" y="5689872"/>
            <a:ext cx="2221543" cy="1168128"/>
          </a:xfrm>
          <a:prstGeom prst="rect">
            <a:avLst/>
          </a:prstGeom>
          <a:ln>
            <a:noFill/>
          </a:ln>
          <a:effectLst>
            <a:outerShdw blurRad="190500" algn="tl" rotWithShape="0">
              <a:srgbClr val="000000">
                <a:alpha val="70000"/>
              </a:srgbClr>
            </a:outerShdw>
          </a:effectLst>
        </p:spPr>
      </p:pic>
      <p:sp>
        <p:nvSpPr>
          <p:cNvPr id="16" name="TextBox 15">
            <a:extLst>
              <a:ext uri="{FF2B5EF4-FFF2-40B4-BE49-F238E27FC236}">
                <a16:creationId xmlns:a16="http://schemas.microsoft.com/office/drawing/2014/main" id="{0CC395C5-B875-D0F0-155E-5B21413785FF}"/>
              </a:ext>
            </a:extLst>
          </p:cNvPr>
          <p:cNvSpPr txBox="1"/>
          <p:nvPr/>
        </p:nvSpPr>
        <p:spPr>
          <a:xfrm>
            <a:off x="766916" y="5278206"/>
            <a:ext cx="1691149" cy="369332"/>
          </a:xfrm>
          <a:prstGeom prst="rect">
            <a:avLst/>
          </a:prstGeom>
          <a:noFill/>
        </p:spPr>
        <p:txBody>
          <a:bodyPr wrap="square" rtlCol="0">
            <a:spAutoFit/>
          </a:bodyPr>
          <a:lstStyle/>
          <a:p>
            <a:r>
              <a:rPr lang="en-US" dirty="0"/>
              <a:t>Output:-</a:t>
            </a:r>
            <a:endParaRPr lang="en-IN" dirty="0"/>
          </a:p>
        </p:txBody>
      </p:sp>
    </p:spTree>
    <p:extLst>
      <p:ext uri="{BB962C8B-B14F-4D97-AF65-F5344CB8AC3E}">
        <p14:creationId xmlns:p14="http://schemas.microsoft.com/office/powerpoint/2010/main" val="94937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4FC1BF-A1D5-EEC3-66C4-24FE939F893D}"/>
              </a:ext>
            </a:extLst>
          </p:cNvPr>
          <p:cNvSpPr>
            <a:spLocks noGrp="1"/>
          </p:cNvSpPr>
          <p:nvPr>
            <p:ph type="title"/>
          </p:nvPr>
        </p:nvSpPr>
        <p:spPr/>
        <p:txBody>
          <a:bodyPr/>
          <a:lstStyle/>
          <a:p>
            <a:r>
              <a:rPr lang="en-IN" dirty="0"/>
              <a:t>OLAP Operations &amp; Schema Deployment…..</a:t>
            </a:r>
          </a:p>
        </p:txBody>
      </p:sp>
      <p:sp>
        <p:nvSpPr>
          <p:cNvPr id="4" name="TextBox 3">
            <a:extLst>
              <a:ext uri="{FF2B5EF4-FFF2-40B4-BE49-F238E27FC236}">
                <a16:creationId xmlns:a16="http://schemas.microsoft.com/office/drawing/2014/main" id="{C527C6D9-6EA7-AB9D-5D3B-63FE6E6CA1A1}"/>
              </a:ext>
            </a:extLst>
          </p:cNvPr>
          <p:cNvSpPr txBox="1"/>
          <p:nvPr/>
        </p:nvSpPr>
        <p:spPr>
          <a:xfrm>
            <a:off x="442451" y="1066966"/>
            <a:ext cx="11307097" cy="307777"/>
          </a:xfrm>
          <a:prstGeom prst="rect">
            <a:avLst/>
          </a:prstGeom>
          <a:noFill/>
        </p:spPr>
        <p:txBody>
          <a:bodyPr wrap="square" rtlCol="0">
            <a:spAutoFit/>
          </a:bodyPr>
          <a:lstStyle/>
          <a:p>
            <a:pPr marL="171450" indent="-171450">
              <a:buFont typeface="Wingdings" panose="05000000000000000000" pitchFamily="2" charset="2"/>
              <a:buChar char="Ø"/>
            </a:pPr>
            <a:r>
              <a:rPr lang="en-US" sz="1200" b="1" dirty="0">
                <a:solidFill>
                  <a:srgbClr val="000000"/>
                </a:solidFill>
                <a:latin typeface="Consolas" panose="020B0609020204030204" pitchFamily="49" charset="0"/>
              </a:rPr>
              <a:t>Drill Down:</a:t>
            </a:r>
            <a:r>
              <a:rPr lang="en-US" sz="1400" dirty="0">
                <a:solidFill>
                  <a:srgbClr val="000000"/>
                </a:solidFill>
                <a:effectLst/>
                <a:latin typeface="TimesNewRomanPS-BoldMT"/>
              </a:rPr>
              <a:t> What is the average rank of students for each combination of category, gender, and branch?</a:t>
            </a:r>
            <a:endParaRPr lang="en-IN" sz="1400" dirty="0">
              <a:solidFill>
                <a:srgbClr val="000000"/>
              </a:solidFill>
              <a:latin typeface="Consolas" panose="020B0609020204030204" pitchFamily="49" charset="0"/>
            </a:endParaRPr>
          </a:p>
        </p:txBody>
      </p:sp>
      <p:sp>
        <p:nvSpPr>
          <p:cNvPr id="6" name="TextBox 5">
            <a:extLst>
              <a:ext uri="{FF2B5EF4-FFF2-40B4-BE49-F238E27FC236}">
                <a16:creationId xmlns:a16="http://schemas.microsoft.com/office/drawing/2014/main" id="{E9E9A7AF-A6D5-0521-C210-D57059D98098}"/>
              </a:ext>
            </a:extLst>
          </p:cNvPr>
          <p:cNvSpPr txBox="1"/>
          <p:nvPr/>
        </p:nvSpPr>
        <p:spPr>
          <a:xfrm>
            <a:off x="582950" y="1312732"/>
            <a:ext cx="9045677" cy="1569660"/>
          </a:xfrm>
          <a:prstGeom prst="rect">
            <a:avLst/>
          </a:prstGeom>
          <a:noFill/>
        </p:spPr>
        <p:txBody>
          <a:bodyPr wrap="square" rtlCol="0">
            <a:spAutoFit/>
          </a:bodyPr>
          <a:lstStyle/>
          <a:p>
            <a:pPr>
              <a:buNone/>
            </a:pPr>
            <a:r>
              <a:rPr lang="en-IN" sz="1200" dirty="0">
                <a:solidFill>
                  <a:srgbClr val="000000"/>
                </a:solidFill>
                <a:effectLst/>
                <a:latin typeface="Times New Roman" panose="02020603050405020304" pitchFamily="18" charset="0"/>
              </a:rPr>
              <a:t>NON EMPTY </a:t>
            </a:r>
            <a:endParaRPr lang="en-IN" sz="1200" dirty="0"/>
          </a:p>
          <a:p>
            <a:pPr>
              <a:buNone/>
            </a:pPr>
            <a:r>
              <a:rPr lang="en-IN" sz="1200" dirty="0">
                <a:solidFill>
                  <a:srgbClr val="000000"/>
                </a:solidFill>
                <a:effectLst/>
                <a:latin typeface="Times New Roman" panose="02020603050405020304" pitchFamily="18" charset="0"/>
              </a:rPr>
              <a:t>{ </a:t>
            </a:r>
            <a:endParaRPr lang="en-IN" sz="1200" dirty="0"/>
          </a:p>
          <a:p>
            <a:pPr>
              <a:buNone/>
            </a:pPr>
            <a:r>
              <a:rPr lang="en-IN" sz="1200" dirty="0">
                <a:solidFill>
                  <a:srgbClr val="000000"/>
                </a:solidFill>
                <a:effectLst/>
                <a:latin typeface="Times New Roman" panose="02020603050405020304" pitchFamily="18" charset="0"/>
              </a:rPr>
              <a:t>([Dim Category].[Category Name].Members) * </a:t>
            </a:r>
            <a:endParaRPr lang="en-IN" sz="1200" dirty="0"/>
          </a:p>
          <a:p>
            <a:pPr>
              <a:buNone/>
            </a:pPr>
            <a:r>
              <a:rPr lang="en-IN" sz="1200" dirty="0">
                <a:solidFill>
                  <a:srgbClr val="000000"/>
                </a:solidFill>
                <a:effectLst/>
                <a:latin typeface="Times New Roman" panose="02020603050405020304" pitchFamily="18" charset="0"/>
              </a:rPr>
              <a:t>([Dim Gender].[Gender Type].Members) * </a:t>
            </a:r>
            <a:endParaRPr lang="en-IN" sz="1200" dirty="0"/>
          </a:p>
          <a:p>
            <a:pPr>
              <a:buNone/>
            </a:pPr>
            <a:r>
              <a:rPr lang="en-IN" sz="1200" dirty="0">
                <a:solidFill>
                  <a:srgbClr val="000000"/>
                </a:solidFill>
                <a:effectLst/>
                <a:latin typeface="Times New Roman" panose="02020603050405020304" pitchFamily="18" charset="0"/>
              </a:rPr>
              <a:t>([Dim Branch].[Branch Name].Members) </a:t>
            </a:r>
            <a:endParaRPr lang="en-IN" sz="1200" dirty="0"/>
          </a:p>
          <a:p>
            <a:pPr>
              <a:buNone/>
            </a:pPr>
            <a:r>
              <a:rPr lang="en-IN" sz="1200" dirty="0">
                <a:solidFill>
                  <a:srgbClr val="000000"/>
                </a:solidFill>
                <a:effectLst/>
                <a:latin typeface="Times New Roman" panose="02020603050405020304" pitchFamily="18" charset="0"/>
              </a:rPr>
              <a:t>} ON ROWS, </a:t>
            </a:r>
            <a:endParaRPr lang="en-IN" sz="1200" dirty="0"/>
          </a:p>
          <a:p>
            <a:pPr>
              <a:buNone/>
            </a:pPr>
            <a:r>
              <a:rPr lang="en-IN" sz="1200" dirty="0">
                <a:solidFill>
                  <a:srgbClr val="000000"/>
                </a:solidFill>
                <a:effectLst/>
                <a:latin typeface="Times New Roman" panose="02020603050405020304" pitchFamily="18" charset="0"/>
              </a:rPr>
              <a:t>[Measures].[Rank] ON COLUMNS </a:t>
            </a:r>
            <a:endParaRPr lang="en-IN" sz="1200" dirty="0"/>
          </a:p>
          <a:p>
            <a:pPr>
              <a:buNone/>
            </a:pPr>
            <a:r>
              <a:rPr lang="en-IN" sz="1200" dirty="0">
                <a:solidFill>
                  <a:srgbClr val="000000"/>
                </a:solidFill>
                <a:effectLst/>
                <a:latin typeface="Times New Roman" panose="02020603050405020304" pitchFamily="18" charset="0"/>
              </a:rPr>
              <a:t>FROM [</a:t>
            </a:r>
            <a:r>
              <a:rPr lang="en-IN" sz="1200" dirty="0" err="1">
                <a:solidFill>
                  <a:srgbClr val="000000"/>
                </a:solidFill>
                <a:effectLst/>
                <a:latin typeface="Times New Roman" panose="02020603050405020304" pitchFamily="18" charset="0"/>
              </a:rPr>
              <a:t>Stardb</a:t>
            </a:r>
            <a:r>
              <a:rPr lang="en-IN" sz="1200" dirty="0">
                <a:solidFill>
                  <a:srgbClr val="000000"/>
                </a:solidFill>
                <a:effectLst/>
                <a:latin typeface="Times New Roman" panose="02020603050405020304" pitchFamily="18" charset="0"/>
              </a:rPr>
              <a:t>]</a:t>
            </a:r>
            <a:endParaRPr lang="en-IN" sz="1200" dirty="0"/>
          </a:p>
        </p:txBody>
      </p:sp>
      <p:pic>
        <p:nvPicPr>
          <p:cNvPr id="8" name="Picture 7">
            <a:extLst>
              <a:ext uri="{FF2B5EF4-FFF2-40B4-BE49-F238E27FC236}">
                <a16:creationId xmlns:a16="http://schemas.microsoft.com/office/drawing/2014/main" id="{EDBF97FA-2648-9DFD-49F7-82DEEC6166CC}"/>
              </a:ext>
            </a:extLst>
          </p:cNvPr>
          <p:cNvPicPr>
            <a:picLocks noChangeAspect="1"/>
          </p:cNvPicPr>
          <p:nvPr/>
        </p:nvPicPr>
        <p:blipFill>
          <a:blip r:embed="rId2"/>
          <a:srcRect/>
          <a:stretch/>
        </p:blipFill>
        <p:spPr>
          <a:xfrm>
            <a:off x="8770374" y="1280970"/>
            <a:ext cx="2165283" cy="1780691"/>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8ECCC160-5668-77BA-8E4B-B25BD59A3DA1}"/>
              </a:ext>
            </a:extLst>
          </p:cNvPr>
          <p:cNvSpPr txBox="1"/>
          <p:nvPr/>
        </p:nvSpPr>
        <p:spPr>
          <a:xfrm>
            <a:off x="8229599" y="926015"/>
            <a:ext cx="1612490" cy="369332"/>
          </a:xfrm>
          <a:prstGeom prst="rect">
            <a:avLst/>
          </a:prstGeom>
          <a:noFill/>
        </p:spPr>
        <p:txBody>
          <a:bodyPr wrap="square" rtlCol="0">
            <a:spAutoFit/>
          </a:bodyPr>
          <a:lstStyle/>
          <a:p>
            <a:r>
              <a:rPr lang="en-US" dirty="0"/>
              <a:t>Output:-</a:t>
            </a:r>
            <a:endParaRPr lang="en-IN" dirty="0"/>
          </a:p>
        </p:txBody>
      </p:sp>
      <p:pic>
        <p:nvPicPr>
          <p:cNvPr id="11" name="Picture 10">
            <a:extLst>
              <a:ext uri="{FF2B5EF4-FFF2-40B4-BE49-F238E27FC236}">
                <a16:creationId xmlns:a16="http://schemas.microsoft.com/office/drawing/2014/main" id="{2319496D-DBD6-789B-453B-BB82B879412F}"/>
              </a:ext>
            </a:extLst>
          </p:cNvPr>
          <p:cNvPicPr>
            <a:picLocks noChangeAspect="1"/>
          </p:cNvPicPr>
          <p:nvPr/>
        </p:nvPicPr>
        <p:blipFill>
          <a:blip r:embed="rId3"/>
          <a:srcRect/>
          <a:stretch/>
        </p:blipFill>
        <p:spPr>
          <a:xfrm>
            <a:off x="582950" y="3643468"/>
            <a:ext cx="2366727" cy="1009915"/>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FC382559-429F-07E6-00EA-80139894720C}"/>
              </a:ext>
            </a:extLst>
          </p:cNvPr>
          <p:cNvSpPr txBox="1"/>
          <p:nvPr/>
        </p:nvSpPr>
        <p:spPr>
          <a:xfrm>
            <a:off x="294968" y="3222836"/>
            <a:ext cx="1995948" cy="369332"/>
          </a:xfrm>
          <a:prstGeom prst="rect">
            <a:avLst/>
          </a:prstGeom>
          <a:noFill/>
        </p:spPr>
        <p:txBody>
          <a:bodyPr wrap="square" rtlCol="0">
            <a:spAutoFit/>
          </a:bodyPr>
          <a:lstStyle/>
          <a:p>
            <a:r>
              <a:rPr lang="en-US" dirty="0"/>
              <a:t>Output:-</a:t>
            </a:r>
            <a:endParaRPr lang="en-IN" dirty="0"/>
          </a:p>
        </p:txBody>
      </p:sp>
      <p:sp>
        <p:nvSpPr>
          <p:cNvPr id="14" name="TextBox 13">
            <a:extLst>
              <a:ext uri="{FF2B5EF4-FFF2-40B4-BE49-F238E27FC236}">
                <a16:creationId xmlns:a16="http://schemas.microsoft.com/office/drawing/2014/main" id="{B0A033DA-8AB2-80AC-E293-FD814128EA8B}"/>
              </a:ext>
            </a:extLst>
          </p:cNvPr>
          <p:cNvSpPr txBox="1"/>
          <p:nvPr/>
        </p:nvSpPr>
        <p:spPr>
          <a:xfrm>
            <a:off x="521110" y="2917513"/>
            <a:ext cx="7708489" cy="369332"/>
          </a:xfrm>
          <a:prstGeom prst="rect">
            <a:avLst/>
          </a:prstGeom>
          <a:noFill/>
        </p:spPr>
        <p:txBody>
          <a:bodyPr wrap="square" rtlCol="0">
            <a:spAutoFit/>
          </a:bodyPr>
          <a:lstStyle/>
          <a:p>
            <a:r>
              <a:rPr lang="en-US" dirty="0">
                <a:latin typeface="Bradley Hand ITC" panose="03070402050302030203" pitchFamily="66" charset="0"/>
              </a:rPr>
              <a:t>------------------------------------------------------------------------------------------------</a:t>
            </a:r>
            <a:endParaRPr lang="en-IN" dirty="0">
              <a:latin typeface="Bradley Hand ITC" panose="03070402050302030203" pitchFamily="66" charset="0"/>
            </a:endParaRPr>
          </a:p>
        </p:txBody>
      </p:sp>
      <p:sp>
        <p:nvSpPr>
          <p:cNvPr id="15" name="TextBox 14">
            <a:extLst>
              <a:ext uri="{FF2B5EF4-FFF2-40B4-BE49-F238E27FC236}">
                <a16:creationId xmlns:a16="http://schemas.microsoft.com/office/drawing/2014/main" id="{721BFB0D-0AD8-2297-5E83-4E74390DD579}"/>
              </a:ext>
            </a:extLst>
          </p:cNvPr>
          <p:cNvSpPr txBox="1"/>
          <p:nvPr/>
        </p:nvSpPr>
        <p:spPr>
          <a:xfrm>
            <a:off x="3667432" y="3386213"/>
            <a:ext cx="7750668" cy="1169551"/>
          </a:xfrm>
          <a:prstGeom prst="rect">
            <a:avLst/>
          </a:prstGeom>
          <a:noFill/>
        </p:spPr>
        <p:txBody>
          <a:bodyPr wrap="square" rtlCol="0">
            <a:spAutoFit/>
          </a:bodyPr>
          <a:lstStyle/>
          <a:p>
            <a:pPr marL="171450" indent="-171450">
              <a:buFont typeface="Wingdings" panose="05000000000000000000" pitchFamily="2" charset="2"/>
              <a:buChar char="Ø"/>
            </a:pPr>
            <a:r>
              <a:rPr lang="en-US" sz="1200" b="1" dirty="0" err="1"/>
              <a:t>Slice:</a:t>
            </a:r>
            <a:r>
              <a:rPr lang="en-US" sz="1400" dirty="0" err="1">
                <a:solidFill>
                  <a:srgbClr val="000000"/>
                </a:solidFill>
                <a:effectLst/>
                <a:latin typeface="Times New Roman" panose="02020603050405020304" pitchFamily="18" charset="0"/>
              </a:rPr>
              <a:t>The</a:t>
            </a:r>
            <a:r>
              <a:rPr lang="en-US" sz="1400" dirty="0">
                <a:solidFill>
                  <a:srgbClr val="000000"/>
                </a:solidFill>
                <a:effectLst/>
                <a:latin typeface="Times New Roman" panose="02020603050405020304" pitchFamily="18" charset="0"/>
              </a:rPr>
              <a:t> total Annual Income where Gender Type is 'Male'?</a:t>
            </a:r>
            <a:endParaRPr lang="en-US" sz="1400" b="1" dirty="0"/>
          </a:p>
          <a:p>
            <a:pPr>
              <a:buNone/>
            </a:pPr>
            <a:r>
              <a:rPr lang="en-US" sz="1400" dirty="0">
                <a:solidFill>
                  <a:srgbClr val="000000"/>
                </a:solidFill>
                <a:effectLst/>
                <a:latin typeface="Times New Roman" panose="02020603050405020304" pitchFamily="18" charset="0"/>
              </a:rPr>
              <a:t>SELECT </a:t>
            </a:r>
            <a:endParaRPr lang="en-US" sz="1400" dirty="0"/>
          </a:p>
          <a:p>
            <a:pPr>
              <a:buNone/>
            </a:pPr>
            <a:r>
              <a:rPr lang="en-US" sz="1400" dirty="0">
                <a:solidFill>
                  <a:srgbClr val="000000"/>
                </a:solidFill>
                <a:effectLst/>
                <a:latin typeface="Times New Roman" panose="02020603050405020304" pitchFamily="18" charset="0"/>
              </a:rPr>
              <a:t>{[Measures].[Annual Income]} ON COLUMNS </a:t>
            </a:r>
            <a:endParaRPr lang="en-US" sz="1400" dirty="0"/>
          </a:p>
          <a:p>
            <a:pPr>
              <a:buNone/>
            </a:pPr>
            <a:r>
              <a:rPr lang="en-US" sz="1400" dirty="0">
                <a:solidFill>
                  <a:srgbClr val="000000"/>
                </a:solidFill>
                <a:effectLst/>
                <a:latin typeface="Times New Roman" panose="02020603050405020304" pitchFamily="18" charset="0"/>
              </a:rPr>
              <a:t>FROM [</a:t>
            </a:r>
            <a:r>
              <a:rPr lang="en-US" sz="1400" dirty="0" err="1">
                <a:solidFill>
                  <a:srgbClr val="000000"/>
                </a:solidFill>
                <a:effectLst/>
                <a:latin typeface="Times New Roman" panose="02020603050405020304" pitchFamily="18" charset="0"/>
              </a:rPr>
              <a:t>Stardb</a:t>
            </a:r>
            <a:r>
              <a:rPr lang="en-US" sz="1400" dirty="0">
                <a:solidFill>
                  <a:srgbClr val="000000"/>
                </a:solidFill>
                <a:effectLst/>
                <a:latin typeface="Times New Roman" panose="02020603050405020304" pitchFamily="18" charset="0"/>
              </a:rPr>
              <a:t>] </a:t>
            </a:r>
            <a:endParaRPr lang="en-US" sz="1400" dirty="0"/>
          </a:p>
          <a:p>
            <a:pPr>
              <a:buNone/>
            </a:pPr>
            <a:r>
              <a:rPr lang="en-US" sz="1400" dirty="0">
                <a:solidFill>
                  <a:srgbClr val="000000"/>
                </a:solidFill>
                <a:effectLst/>
                <a:latin typeface="Times New Roman" panose="02020603050405020304" pitchFamily="18" charset="0"/>
              </a:rPr>
              <a:t>WHERE ([Dim Gender].[Gender Type].[Male])</a:t>
            </a:r>
            <a:endParaRPr lang="en-IN" sz="1400" dirty="0"/>
          </a:p>
        </p:txBody>
      </p:sp>
      <p:sp>
        <p:nvSpPr>
          <p:cNvPr id="16" name="TextBox 15">
            <a:extLst>
              <a:ext uri="{FF2B5EF4-FFF2-40B4-BE49-F238E27FC236}">
                <a16:creationId xmlns:a16="http://schemas.microsoft.com/office/drawing/2014/main" id="{B48860C1-B584-7B3A-02D4-23C07E4474BF}"/>
              </a:ext>
            </a:extLst>
          </p:cNvPr>
          <p:cNvSpPr txBox="1"/>
          <p:nvPr/>
        </p:nvSpPr>
        <p:spPr>
          <a:xfrm>
            <a:off x="3491876" y="4730100"/>
            <a:ext cx="8101780" cy="369332"/>
          </a:xfrm>
          <a:prstGeom prst="rect">
            <a:avLst/>
          </a:prstGeom>
          <a:noFill/>
        </p:spPr>
        <p:txBody>
          <a:bodyPr wrap="square" rtlCol="0">
            <a:spAutoFit/>
          </a:bodyPr>
          <a:lstStyle/>
          <a:p>
            <a:r>
              <a:rPr lang="en-US" dirty="0">
                <a:latin typeface="Bradley Hand ITC" panose="03070402050302030203" pitchFamily="66" charset="0"/>
              </a:rPr>
              <a:t>---------------------------------------------------------------------------------------------</a:t>
            </a:r>
            <a:endParaRPr lang="en-IN" dirty="0">
              <a:latin typeface="Bradley Hand ITC" panose="03070402050302030203" pitchFamily="66" charset="0"/>
            </a:endParaRPr>
          </a:p>
        </p:txBody>
      </p:sp>
      <p:sp>
        <p:nvSpPr>
          <p:cNvPr id="17" name="TextBox 16">
            <a:extLst>
              <a:ext uri="{FF2B5EF4-FFF2-40B4-BE49-F238E27FC236}">
                <a16:creationId xmlns:a16="http://schemas.microsoft.com/office/drawing/2014/main" id="{DD135B69-CB5E-86CD-0C42-4CEDBA13E316}"/>
              </a:ext>
            </a:extLst>
          </p:cNvPr>
          <p:cNvSpPr txBox="1"/>
          <p:nvPr/>
        </p:nvSpPr>
        <p:spPr>
          <a:xfrm>
            <a:off x="294968" y="5080337"/>
            <a:ext cx="8986684" cy="1384995"/>
          </a:xfrm>
          <a:prstGeom prst="rect">
            <a:avLst/>
          </a:prstGeom>
          <a:noFill/>
        </p:spPr>
        <p:txBody>
          <a:bodyPr wrap="square" rtlCol="0">
            <a:spAutoFit/>
          </a:bodyPr>
          <a:lstStyle/>
          <a:p>
            <a:pPr marL="285750" indent="-285750">
              <a:buFont typeface="Wingdings" panose="05000000000000000000" pitchFamily="2" charset="2"/>
              <a:buChar char="Ø"/>
            </a:pPr>
            <a:r>
              <a:rPr lang="en-US" sz="1200" b="1" dirty="0"/>
              <a:t>Dice:</a:t>
            </a:r>
            <a:r>
              <a:rPr lang="en-US" sz="1400" dirty="0">
                <a:solidFill>
                  <a:srgbClr val="000000"/>
                </a:solidFill>
                <a:effectLst/>
                <a:latin typeface="TimesNewRomanPS-BoldMT"/>
              </a:rPr>
              <a:t> Rank and Annual Income for students in 'CSE' branch who are 'Local’?</a:t>
            </a:r>
            <a:endParaRPr lang="en-US" sz="1400" dirty="0"/>
          </a:p>
          <a:p>
            <a:pPr>
              <a:buNone/>
            </a:pPr>
            <a:r>
              <a:rPr lang="en-US" sz="1400" dirty="0">
                <a:solidFill>
                  <a:srgbClr val="000000"/>
                </a:solidFill>
                <a:effectLst/>
                <a:latin typeface="Times New Roman" panose="02020603050405020304" pitchFamily="18" charset="0"/>
              </a:rPr>
              <a:t>SELECT </a:t>
            </a:r>
            <a:endParaRPr lang="en-US" sz="1400" dirty="0"/>
          </a:p>
          <a:p>
            <a:pPr>
              <a:buNone/>
            </a:pPr>
            <a:r>
              <a:rPr lang="en-US" sz="1400" dirty="0">
                <a:solidFill>
                  <a:srgbClr val="000000"/>
                </a:solidFill>
                <a:effectLst/>
                <a:latin typeface="Times New Roman" panose="02020603050405020304" pitchFamily="18" charset="0"/>
              </a:rPr>
              <a:t>{[Measures].[Rank], [Measures].[Annual Income]} ON COLUMNS, </a:t>
            </a:r>
            <a:endParaRPr lang="en-US" sz="1400" dirty="0"/>
          </a:p>
          <a:p>
            <a:pPr>
              <a:buNone/>
            </a:pPr>
            <a:r>
              <a:rPr lang="en-US" sz="1400" dirty="0">
                <a:solidFill>
                  <a:srgbClr val="000000"/>
                </a:solidFill>
                <a:effectLst/>
                <a:latin typeface="Times New Roman" panose="02020603050405020304" pitchFamily="18" charset="0"/>
              </a:rPr>
              <a:t>{[Dim Branch].[Branch Name].[CSE]} ON ROWS </a:t>
            </a:r>
            <a:endParaRPr lang="en-US" sz="1400" dirty="0"/>
          </a:p>
          <a:p>
            <a:pPr>
              <a:buNone/>
            </a:pPr>
            <a:r>
              <a:rPr lang="en-US" sz="1400" dirty="0">
                <a:solidFill>
                  <a:srgbClr val="000000"/>
                </a:solidFill>
                <a:effectLst/>
                <a:latin typeface="Times New Roman" panose="02020603050405020304" pitchFamily="18" charset="0"/>
              </a:rPr>
              <a:t>FROM [</a:t>
            </a:r>
            <a:r>
              <a:rPr lang="en-US" sz="1400" dirty="0" err="1">
                <a:solidFill>
                  <a:srgbClr val="000000"/>
                </a:solidFill>
                <a:effectLst/>
                <a:latin typeface="Times New Roman" panose="02020603050405020304" pitchFamily="18" charset="0"/>
              </a:rPr>
              <a:t>Stardb</a:t>
            </a:r>
            <a:r>
              <a:rPr lang="en-US" sz="1400" dirty="0">
                <a:solidFill>
                  <a:srgbClr val="000000"/>
                </a:solidFill>
                <a:effectLst/>
                <a:latin typeface="Times New Roman" panose="02020603050405020304" pitchFamily="18" charset="0"/>
              </a:rPr>
              <a:t>] </a:t>
            </a:r>
            <a:endParaRPr lang="en-US" sz="1400" dirty="0"/>
          </a:p>
          <a:p>
            <a:pPr>
              <a:buNone/>
            </a:pPr>
            <a:r>
              <a:rPr lang="en-US" sz="1400" dirty="0">
                <a:solidFill>
                  <a:srgbClr val="000000"/>
                </a:solidFill>
                <a:effectLst/>
                <a:latin typeface="Times New Roman" panose="02020603050405020304" pitchFamily="18" charset="0"/>
              </a:rPr>
              <a:t>WHERE ([Dim Location].[Location Type].[Local])</a:t>
            </a:r>
            <a:endParaRPr lang="en-IN" sz="1400" dirty="0"/>
          </a:p>
        </p:txBody>
      </p:sp>
      <p:sp>
        <p:nvSpPr>
          <p:cNvPr id="18" name="TextBox 17">
            <a:extLst>
              <a:ext uri="{FF2B5EF4-FFF2-40B4-BE49-F238E27FC236}">
                <a16:creationId xmlns:a16="http://schemas.microsoft.com/office/drawing/2014/main" id="{95009A83-ABD6-E7C9-5289-1033777EBC3E}"/>
              </a:ext>
            </a:extLst>
          </p:cNvPr>
          <p:cNvSpPr txBox="1"/>
          <p:nvPr/>
        </p:nvSpPr>
        <p:spPr>
          <a:xfrm>
            <a:off x="8395485" y="4935214"/>
            <a:ext cx="1199536" cy="369332"/>
          </a:xfrm>
          <a:prstGeom prst="rect">
            <a:avLst/>
          </a:prstGeom>
          <a:noFill/>
        </p:spPr>
        <p:txBody>
          <a:bodyPr wrap="square" rtlCol="0">
            <a:spAutoFit/>
          </a:bodyPr>
          <a:lstStyle/>
          <a:p>
            <a:r>
              <a:rPr lang="en-US" dirty="0"/>
              <a:t>Output:-</a:t>
            </a:r>
            <a:endParaRPr lang="en-IN" dirty="0"/>
          </a:p>
        </p:txBody>
      </p:sp>
      <p:pic>
        <p:nvPicPr>
          <p:cNvPr id="20" name="Picture 19">
            <a:extLst>
              <a:ext uri="{FF2B5EF4-FFF2-40B4-BE49-F238E27FC236}">
                <a16:creationId xmlns:a16="http://schemas.microsoft.com/office/drawing/2014/main" id="{34362B2E-E2A4-1BFF-4A91-5F6E2DB0DC22}"/>
              </a:ext>
            </a:extLst>
          </p:cNvPr>
          <p:cNvPicPr>
            <a:picLocks noChangeAspect="1"/>
          </p:cNvPicPr>
          <p:nvPr/>
        </p:nvPicPr>
        <p:blipFill>
          <a:blip r:embed="rId4"/>
          <a:srcRect/>
          <a:stretch/>
        </p:blipFill>
        <p:spPr>
          <a:xfrm>
            <a:off x="8395485" y="5423984"/>
            <a:ext cx="2893207" cy="10524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2811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E15C2A-6F49-3C03-7FB6-FAD8E86ED6BA}"/>
              </a:ext>
            </a:extLst>
          </p:cNvPr>
          <p:cNvSpPr>
            <a:spLocks noGrp="1"/>
          </p:cNvSpPr>
          <p:nvPr>
            <p:ph type="title"/>
          </p:nvPr>
        </p:nvSpPr>
        <p:spPr/>
        <p:txBody>
          <a:bodyPr/>
          <a:lstStyle/>
          <a:p>
            <a:r>
              <a:rPr lang="en-US" sz="2400" b="1" dirty="0">
                <a:solidFill>
                  <a:schemeClr val="dk1"/>
                </a:solidFill>
                <a:latin typeface="Times New Roman" panose="02020603050405020304" pitchFamily="18" charset="0"/>
                <a:cs typeface="Times New Roman" panose="02020603050405020304" pitchFamily="18" charset="0"/>
              </a:rPr>
              <a:t>Visualize OLAP Results:</a:t>
            </a:r>
            <a:br>
              <a:rPr lang="en-US" sz="2400" b="1" dirty="0">
                <a:solidFill>
                  <a:schemeClr val="dk1"/>
                </a:solidFill>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08503D9-3D67-7770-9B84-FEF66F809523}"/>
              </a:ext>
            </a:extLst>
          </p:cNvPr>
          <p:cNvPicPr>
            <a:picLocks noChangeAspect="1"/>
          </p:cNvPicPr>
          <p:nvPr/>
        </p:nvPicPr>
        <p:blipFill>
          <a:blip r:embed="rId2"/>
          <a:stretch>
            <a:fillRect/>
          </a:stretch>
        </p:blipFill>
        <p:spPr>
          <a:xfrm>
            <a:off x="1409294" y="814735"/>
            <a:ext cx="4686706" cy="1059272"/>
          </a:xfrm>
          <a:prstGeom prst="rect">
            <a:avLst/>
          </a:prstGeom>
        </p:spPr>
      </p:pic>
      <p:pic>
        <p:nvPicPr>
          <p:cNvPr id="7" name="Picture 6">
            <a:extLst>
              <a:ext uri="{FF2B5EF4-FFF2-40B4-BE49-F238E27FC236}">
                <a16:creationId xmlns:a16="http://schemas.microsoft.com/office/drawing/2014/main" id="{BCBC10EB-A367-0B85-1F9A-4236C32EF03E}"/>
              </a:ext>
            </a:extLst>
          </p:cNvPr>
          <p:cNvPicPr>
            <a:picLocks noChangeAspect="1"/>
          </p:cNvPicPr>
          <p:nvPr/>
        </p:nvPicPr>
        <p:blipFill>
          <a:blip r:embed="rId3"/>
          <a:stretch>
            <a:fillRect/>
          </a:stretch>
        </p:blipFill>
        <p:spPr>
          <a:xfrm>
            <a:off x="838200" y="2184328"/>
            <a:ext cx="10379339" cy="3551228"/>
          </a:xfrm>
          <a:prstGeom prst="rect">
            <a:avLst/>
          </a:prstGeom>
        </p:spPr>
      </p:pic>
    </p:spTree>
    <p:extLst>
      <p:ext uri="{BB962C8B-B14F-4D97-AF65-F5344CB8AC3E}">
        <p14:creationId xmlns:p14="http://schemas.microsoft.com/office/powerpoint/2010/main" val="1665519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CA3D17-4F70-2EF3-E91D-D50769439E5A}"/>
              </a:ext>
            </a:extLst>
          </p:cNvPr>
          <p:cNvSpPr>
            <a:spLocks noGrp="1"/>
          </p:cNvSpPr>
          <p:nvPr>
            <p:ph type="title"/>
          </p:nvPr>
        </p:nvSpPr>
        <p:spPr>
          <a:xfrm>
            <a:off x="454742" y="1495618"/>
            <a:ext cx="10515600" cy="637198"/>
          </a:xfrm>
        </p:spPr>
        <p:txBody>
          <a:bodyPr>
            <a:noAutofit/>
          </a:bodyPr>
          <a:lstStyle/>
          <a:p>
            <a:r>
              <a:rPr lang="en-US" sz="2000" u="sng" dirty="0">
                <a:latin typeface="Times New Roman" panose="02020603050405020304" pitchFamily="18" charset="0"/>
                <a:cs typeface="Times New Roman" panose="02020603050405020304" pitchFamily="18" charset="0"/>
              </a:rPr>
              <a:t>2.</a:t>
            </a:r>
            <a:r>
              <a:rPr lang="en-IN" sz="2000" u="sng" dirty="0">
                <a:latin typeface="Times New Roman" panose="02020603050405020304" pitchFamily="18" charset="0"/>
                <a:cs typeface="Times New Roman" panose="02020603050405020304" pitchFamily="18" charset="0"/>
              </a:rPr>
              <a:t>Snowflake schema</a:t>
            </a:r>
            <a:br>
              <a:rPr lang="en-IN" sz="2000" dirty="0">
                <a:latin typeface="Times New Roman" panose="02020603050405020304" pitchFamily="18" charset="0"/>
                <a:cs typeface="Times New Roman" panose="02020603050405020304" pitchFamily="18" charset="0"/>
              </a:rPr>
            </a:br>
            <a:br>
              <a:rPr lang="en-IN" sz="2000" dirty="0">
                <a:latin typeface="Times New Roman" panose="02020603050405020304" pitchFamily="18" charset="0"/>
                <a:cs typeface="Times New Roman" panose="02020603050405020304" pitchFamily="18" charset="0"/>
              </a:rPr>
            </a:br>
            <a:r>
              <a:rPr lang="en-US" sz="1400" b="1" dirty="0">
                <a:solidFill>
                  <a:schemeClr val="dk1"/>
                </a:solidFill>
                <a:latin typeface="Times New Roman" panose="02020603050405020304" pitchFamily="18" charset="0"/>
                <a:cs typeface="Times New Roman" panose="02020603050405020304" pitchFamily="18" charset="0"/>
              </a:rPr>
              <a:t> For snowflake we had taken 5 dimensional tables and 1 fact table.</a:t>
            </a:r>
            <a:br>
              <a:rPr lang="en-US" sz="1400" b="1" dirty="0">
                <a:solidFill>
                  <a:schemeClr val="dk1"/>
                </a:solidFill>
                <a:latin typeface="Times New Roman" panose="02020603050405020304" pitchFamily="18" charset="0"/>
                <a:cs typeface="Times New Roman" panose="02020603050405020304" pitchFamily="18" charset="0"/>
              </a:rPr>
            </a:br>
            <a:br>
              <a:rPr lang="en-US" sz="1400" b="1" dirty="0">
                <a:solidFill>
                  <a:schemeClr val="dk1"/>
                </a:solidFill>
                <a:latin typeface="Times New Roman" panose="02020603050405020304" pitchFamily="18" charset="0"/>
                <a:cs typeface="Times New Roman" panose="02020603050405020304" pitchFamily="18" charset="0"/>
              </a:rPr>
            </a:br>
            <a:br>
              <a:rPr lang="en-US" sz="1400" b="1" dirty="0">
                <a:solidFill>
                  <a:schemeClr val="dk1"/>
                </a:solidFill>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chemeClr val="tx1"/>
                </a:solidFill>
                <a:effectLst/>
                <a:latin typeface="Arial" panose="020B0604020202020204" pitchFamily="34" charset="0"/>
              </a:rPr>
              <a:t>Dimension Tables:</a:t>
            </a:r>
            <a:br>
              <a:rPr kumimoji="0" lang="en-US" altLang="en-US" sz="1000" b="1"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1,Dim_Gender</a:t>
            </a:r>
            <a:b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2.Dim_Branch</a:t>
            </a:r>
            <a:b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3.Dim_Category</a:t>
            </a:r>
            <a:b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4.Dim_Gender_details</a:t>
            </a:r>
            <a:b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5.dim_Branch_details</a:t>
            </a:r>
            <a:b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b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Fact Tables:</a:t>
            </a:r>
            <a:br>
              <a:rPr lang="en-US" sz="1000" b="1" dirty="0">
                <a:solidFill>
                  <a:schemeClr val="dk1"/>
                </a:solidFill>
              </a:rPr>
            </a:br>
            <a:r>
              <a:rPr lang="en-US" sz="1400" b="0" dirty="0" err="1">
                <a:solidFill>
                  <a:schemeClr val="dk1"/>
                </a:solidFill>
                <a:latin typeface="Times New Roman" panose="02020603050405020304" pitchFamily="18" charset="0"/>
                <a:cs typeface="Times New Roman" panose="02020603050405020304" pitchFamily="18" charset="0"/>
              </a:rPr>
              <a:t>Fact_admission</a:t>
            </a:r>
            <a:endParaRPr lang="en-IN" sz="1400" b="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D27E853-918F-CDF3-AD0C-3DB78CF85EA5}"/>
              </a:ext>
            </a:extLst>
          </p:cNvPr>
          <p:cNvPicPr>
            <a:picLocks noChangeAspect="1"/>
          </p:cNvPicPr>
          <p:nvPr/>
        </p:nvPicPr>
        <p:blipFill>
          <a:blip r:embed="rId2"/>
          <a:srcRect l="7000" r="7000"/>
          <a:stretch/>
        </p:blipFill>
        <p:spPr>
          <a:xfrm>
            <a:off x="5820697" y="1495618"/>
            <a:ext cx="4626076" cy="3616866"/>
          </a:xfrm>
          <a:prstGeom prst="rect">
            <a:avLst/>
          </a:prstGeom>
        </p:spPr>
      </p:pic>
    </p:spTree>
    <p:extLst>
      <p:ext uri="{BB962C8B-B14F-4D97-AF65-F5344CB8AC3E}">
        <p14:creationId xmlns:p14="http://schemas.microsoft.com/office/powerpoint/2010/main" val="2924156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22B6E2-CD36-C266-FD24-4A9D2BB4132E}"/>
              </a:ext>
            </a:extLst>
          </p:cNvPr>
          <p:cNvSpPr>
            <a:spLocks noGrp="1"/>
          </p:cNvSpPr>
          <p:nvPr>
            <p:ph type="title"/>
          </p:nvPr>
        </p:nvSpPr>
        <p:spPr/>
        <p:txBody>
          <a:bodyPr/>
          <a:lstStyle/>
          <a:p>
            <a:r>
              <a:rPr lang="en-IN" sz="2800" dirty="0">
                <a:latin typeface="Times New Roman" panose="02020603050405020304" pitchFamily="18" charset="0"/>
                <a:cs typeface="Times New Roman" panose="02020603050405020304" pitchFamily="18" charset="0"/>
              </a:rPr>
              <a:t>Concept Hierarchy used in Snow flake schema…..</a:t>
            </a:r>
            <a:br>
              <a:rPr lang="en-IN" sz="2800" dirty="0">
                <a:latin typeface="Times New Roman" panose="02020603050405020304" pitchFamily="18" charset="0"/>
                <a:cs typeface="Times New Roman" panose="02020603050405020304" pitchFamily="18" charset="0"/>
              </a:rPr>
            </a:br>
            <a:endParaRPr lang="en-IN" sz="2800" dirty="0"/>
          </a:p>
        </p:txBody>
      </p:sp>
      <p:pic>
        <p:nvPicPr>
          <p:cNvPr id="5" name="Picture 4">
            <a:extLst>
              <a:ext uri="{FF2B5EF4-FFF2-40B4-BE49-F238E27FC236}">
                <a16:creationId xmlns:a16="http://schemas.microsoft.com/office/drawing/2014/main" id="{2F7B5E91-C28B-DF60-6538-E3B8610130A5}"/>
              </a:ext>
            </a:extLst>
          </p:cNvPr>
          <p:cNvPicPr>
            <a:picLocks noChangeAspect="1"/>
          </p:cNvPicPr>
          <p:nvPr/>
        </p:nvPicPr>
        <p:blipFill>
          <a:blip r:embed="rId2"/>
          <a:stretch>
            <a:fillRect/>
          </a:stretch>
        </p:blipFill>
        <p:spPr>
          <a:xfrm>
            <a:off x="2871020" y="924232"/>
            <a:ext cx="5653548" cy="4218039"/>
          </a:xfrm>
          <a:prstGeom prst="rect">
            <a:avLst/>
          </a:prstGeom>
        </p:spPr>
      </p:pic>
      <p:pic>
        <p:nvPicPr>
          <p:cNvPr id="6" name="Picture 5">
            <a:extLst>
              <a:ext uri="{FF2B5EF4-FFF2-40B4-BE49-F238E27FC236}">
                <a16:creationId xmlns:a16="http://schemas.microsoft.com/office/drawing/2014/main" id="{6F6CAD78-E7C3-D4A0-025A-90A6B6E1727D}"/>
              </a:ext>
            </a:extLst>
          </p:cNvPr>
          <p:cNvPicPr>
            <a:picLocks noChangeAspect="1"/>
          </p:cNvPicPr>
          <p:nvPr/>
        </p:nvPicPr>
        <p:blipFill>
          <a:blip r:embed="rId3"/>
          <a:stretch>
            <a:fillRect/>
          </a:stretch>
        </p:blipFill>
        <p:spPr>
          <a:xfrm>
            <a:off x="2871020" y="5142271"/>
            <a:ext cx="2212258" cy="624894"/>
          </a:xfrm>
          <a:prstGeom prst="rect">
            <a:avLst/>
          </a:prstGeom>
        </p:spPr>
      </p:pic>
      <p:pic>
        <p:nvPicPr>
          <p:cNvPr id="7" name="Picture 6">
            <a:extLst>
              <a:ext uri="{FF2B5EF4-FFF2-40B4-BE49-F238E27FC236}">
                <a16:creationId xmlns:a16="http://schemas.microsoft.com/office/drawing/2014/main" id="{F1C834D3-E51E-490A-1636-27C9A31EC37D}"/>
              </a:ext>
            </a:extLst>
          </p:cNvPr>
          <p:cNvPicPr>
            <a:picLocks noChangeAspect="1"/>
          </p:cNvPicPr>
          <p:nvPr/>
        </p:nvPicPr>
        <p:blipFill>
          <a:blip r:embed="rId4"/>
          <a:stretch>
            <a:fillRect/>
          </a:stretch>
        </p:blipFill>
        <p:spPr>
          <a:xfrm>
            <a:off x="6572868" y="5219600"/>
            <a:ext cx="1071712" cy="470236"/>
          </a:xfrm>
          <a:prstGeom prst="rect">
            <a:avLst/>
          </a:prstGeom>
        </p:spPr>
      </p:pic>
    </p:spTree>
    <p:extLst>
      <p:ext uri="{BB962C8B-B14F-4D97-AF65-F5344CB8AC3E}">
        <p14:creationId xmlns:p14="http://schemas.microsoft.com/office/powerpoint/2010/main" val="1960561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7ECA78-3684-8A5A-837C-F53C6E2499B2}"/>
              </a:ext>
            </a:extLst>
          </p:cNvPr>
          <p:cNvSpPr>
            <a:spLocks noGrp="1"/>
          </p:cNvSpPr>
          <p:nvPr>
            <p:ph type="title"/>
          </p:nvPr>
        </p:nvSpPr>
        <p:spPr/>
        <p:txBody>
          <a:bodyPr/>
          <a:lstStyle/>
          <a:p>
            <a:r>
              <a:rPr lang="en-IN" dirty="0"/>
              <a:t>OLAP Operations &amp; Schema Deployment…..</a:t>
            </a:r>
          </a:p>
        </p:txBody>
      </p:sp>
      <p:sp>
        <p:nvSpPr>
          <p:cNvPr id="6" name="TextBox 5">
            <a:extLst>
              <a:ext uri="{FF2B5EF4-FFF2-40B4-BE49-F238E27FC236}">
                <a16:creationId xmlns:a16="http://schemas.microsoft.com/office/drawing/2014/main" id="{10D5966B-B585-88FD-3650-092229827D20}"/>
              </a:ext>
            </a:extLst>
          </p:cNvPr>
          <p:cNvSpPr txBox="1"/>
          <p:nvPr/>
        </p:nvSpPr>
        <p:spPr>
          <a:xfrm>
            <a:off x="530942" y="1066966"/>
            <a:ext cx="10515600" cy="2462213"/>
          </a:xfrm>
          <a:prstGeom prst="rect">
            <a:avLst/>
          </a:prstGeom>
          <a:noFill/>
        </p:spPr>
        <p:txBody>
          <a:bodyPr wrap="square" rtlCol="0">
            <a:spAutoFit/>
          </a:bodyPr>
          <a:lstStyle/>
          <a:p>
            <a:r>
              <a:rPr lang="en-US" b="1" dirty="0"/>
              <a:t>2</a:t>
            </a:r>
            <a:r>
              <a:rPr lang="en-US" dirty="0"/>
              <a:t>.</a:t>
            </a:r>
            <a:r>
              <a:rPr lang="en-US" b="1" dirty="0"/>
              <a:t>SnowFlake schema..</a:t>
            </a:r>
            <a:endParaRPr lang="en-IN" b="1" dirty="0"/>
          </a:p>
          <a:p>
            <a:pPr>
              <a:buNone/>
            </a:pPr>
            <a:r>
              <a:rPr lang="en-US" sz="1200" b="1" dirty="0"/>
              <a:t>Roll </a:t>
            </a:r>
            <a:r>
              <a:rPr lang="en-US" sz="1200" b="1" dirty="0" err="1"/>
              <a:t>up:</a:t>
            </a:r>
            <a:r>
              <a:rPr lang="en-US" sz="1200" dirty="0" err="1">
                <a:solidFill>
                  <a:srgbClr val="000000"/>
                </a:solidFill>
                <a:effectLst/>
                <a:latin typeface="Times New Roman" panose="02020603050405020304" pitchFamily="18" charset="0"/>
              </a:rPr>
              <a:t>What</a:t>
            </a:r>
            <a:r>
              <a:rPr lang="en-US" sz="1200" dirty="0">
                <a:solidFill>
                  <a:srgbClr val="000000"/>
                </a:solidFill>
                <a:effectLst/>
                <a:latin typeface="Times New Roman" panose="02020603050405020304" pitchFamily="18" charset="0"/>
              </a:rPr>
              <a:t> is the average rank when Gender Details are rolled up to Gender Type, considering different </a:t>
            </a:r>
            <a:endParaRPr lang="en-US" sz="1200" dirty="0"/>
          </a:p>
          <a:p>
            <a:pPr>
              <a:buNone/>
            </a:pPr>
            <a:r>
              <a:rPr lang="en-US" sz="1200" dirty="0">
                <a:solidFill>
                  <a:srgbClr val="000000"/>
                </a:solidFill>
                <a:effectLst/>
                <a:latin typeface="Times New Roman" panose="02020603050405020304" pitchFamily="18" charset="0"/>
              </a:rPr>
              <a:t>Categories and Branches?</a:t>
            </a:r>
            <a:endParaRPr lang="en-US" sz="1200" b="1" dirty="0"/>
          </a:p>
          <a:p>
            <a:pPr>
              <a:buNone/>
            </a:pPr>
            <a:r>
              <a:rPr lang="en-IN" sz="1400" dirty="0">
                <a:solidFill>
                  <a:srgbClr val="000000"/>
                </a:solidFill>
                <a:effectLst/>
                <a:latin typeface="Times New Roman" panose="02020603050405020304" pitchFamily="18" charset="0"/>
              </a:rPr>
              <a:t>NON EMPTY </a:t>
            </a:r>
            <a:endParaRPr lang="en-IN" sz="1400" dirty="0"/>
          </a:p>
          <a:p>
            <a:pPr>
              <a:buNone/>
            </a:pPr>
            <a:r>
              <a:rPr lang="en-IN" sz="1400" dirty="0">
                <a:solidFill>
                  <a:srgbClr val="000000"/>
                </a:solidFill>
                <a:effectLst/>
                <a:latin typeface="Times New Roman" panose="02020603050405020304" pitchFamily="18" charset="0"/>
              </a:rPr>
              <a:t>{ </a:t>
            </a:r>
            <a:endParaRPr lang="en-IN" sz="1400" dirty="0"/>
          </a:p>
          <a:p>
            <a:pPr>
              <a:buNone/>
            </a:pPr>
            <a:r>
              <a:rPr lang="en-IN" sz="1400" dirty="0">
                <a:solidFill>
                  <a:srgbClr val="000000"/>
                </a:solidFill>
                <a:effectLst/>
                <a:latin typeface="Times New Roman" panose="02020603050405020304" pitchFamily="18" charset="0"/>
              </a:rPr>
              <a:t>([Dim Category].[Category Id].[Category Id].Members) * </a:t>
            </a:r>
            <a:endParaRPr lang="en-IN" sz="1400" dirty="0"/>
          </a:p>
          <a:p>
            <a:pPr>
              <a:buNone/>
            </a:pPr>
            <a:r>
              <a:rPr lang="en-IN" sz="1400" dirty="0">
                <a:solidFill>
                  <a:srgbClr val="000000"/>
                </a:solidFill>
                <a:effectLst/>
                <a:latin typeface="Times New Roman" panose="02020603050405020304" pitchFamily="18" charset="0"/>
              </a:rPr>
              <a:t>([Dim Gender].[Gender Id].[Gender Id].Members) * </a:t>
            </a:r>
            <a:endParaRPr lang="en-IN" sz="1400" dirty="0"/>
          </a:p>
          <a:p>
            <a:pPr>
              <a:buNone/>
            </a:pPr>
            <a:r>
              <a:rPr lang="en-IN" sz="1400" dirty="0">
                <a:solidFill>
                  <a:srgbClr val="000000"/>
                </a:solidFill>
                <a:effectLst/>
                <a:latin typeface="Times New Roman" panose="02020603050405020304" pitchFamily="18" charset="0"/>
              </a:rPr>
              <a:t>([Dim Branch].[Branch Id].[Branch Id].Members) </a:t>
            </a:r>
            <a:endParaRPr lang="en-IN" sz="1400" dirty="0"/>
          </a:p>
          <a:p>
            <a:pPr>
              <a:buNone/>
            </a:pPr>
            <a:r>
              <a:rPr lang="en-IN" sz="1400" dirty="0">
                <a:solidFill>
                  <a:srgbClr val="000000"/>
                </a:solidFill>
                <a:effectLst/>
                <a:latin typeface="Times New Roman" panose="02020603050405020304" pitchFamily="18" charset="0"/>
              </a:rPr>
              <a:t>} ON ROWS, </a:t>
            </a:r>
            <a:endParaRPr lang="en-IN" sz="1400" dirty="0"/>
          </a:p>
          <a:p>
            <a:pPr>
              <a:buNone/>
            </a:pPr>
            <a:r>
              <a:rPr lang="en-IN" sz="1400" dirty="0">
                <a:solidFill>
                  <a:srgbClr val="000000"/>
                </a:solidFill>
                <a:effectLst/>
                <a:latin typeface="Times New Roman" panose="02020603050405020304" pitchFamily="18" charset="0"/>
              </a:rPr>
              <a:t>[Measures].[Rank] ON COLUMNS </a:t>
            </a:r>
            <a:endParaRPr lang="en-IN" sz="1400" dirty="0"/>
          </a:p>
          <a:p>
            <a:pPr>
              <a:buNone/>
            </a:pPr>
            <a:r>
              <a:rPr lang="en-IN" sz="1400" dirty="0">
                <a:solidFill>
                  <a:srgbClr val="000000"/>
                </a:solidFill>
                <a:effectLst/>
                <a:latin typeface="Times New Roman" panose="02020603050405020304" pitchFamily="18" charset="0"/>
              </a:rPr>
              <a:t>FROM [</a:t>
            </a:r>
            <a:r>
              <a:rPr lang="en-IN" sz="1400" dirty="0" err="1">
                <a:solidFill>
                  <a:srgbClr val="000000"/>
                </a:solidFill>
                <a:effectLst/>
                <a:latin typeface="Times New Roman" panose="02020603050405020304" pitchFamily="18" charset="0"/>
              </a:rPr>
              <a:t>Snowflakedb</a:t>
            </a:r>
            <a:r>
              <a:rPr lang="en-IN" sz="1400" dirty="0">
                <a:solidFill>
                  <a:srgbClr val="000000"/>
                </a:solidFill>
                <a:effectLst/>
                <a:latin typeface="Times New Roman" panose="02020603050405020304" pitchFamily="18" charset="0"/>
              </a:rPr>
              <a:t>]</a:t>
            </a:r>
            <a:endParaRPr lang="en-IN" sz="1400" dirty="0">
              <a:solidFill>
                <a:srgbClr val="000000"/>
              </a:solidFill>
              <a:latin typeface="Consolas" panose="020B0609020204030204" pitchFamily="49" charset="0"/>
            </a:endParaRPr>
          </a:p>
        </p:txBody>
      </p:sp>
      <p:pic>
        <p:nvPicPr>
          <p:cNvPr id="8" name="Picture 7">
            <a:extLst>
              <a:ext uri="{FF2B5EF4-FFF2-40B4-BE49-F238E27FC236}">
                <a16:creationId xmlns:a16="http://schemas.microsoft.com/office/drawing/2014/main" id="{7E2A2C4E-C5F1-DA45-FB73-6859181CE9C3}"/>
              </a:ext>
            </a:extLst>
          </p:cNvPr>
          <p:cNvPicPr>
            <a:picLocks noChangeAspect="1"/>
          </p:cNvPicPr>
          <p:nvPr/>
        </p:nvPicPr>
        <p:blipFill>
          <a:blip r:embed="rId2"/>
          <a:srcRect/>
          <a:stretch/>
        </p:blipFill>
        <p:spPr>
          <a:xfrm>
            <a:off x="8775292" y="1359410"/>
            <a:ext cx="2271250" cy="164211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FA97C1CB-710B-9E00-F056-E60940EB7C42}"/>
              </a:ext>
            </a:extLst>
          </p:cNvPr>
          <p:cNvSpPr txBox="1"/>
          <p:nvPr/>
        </p:nvSpPr>
        <p:spPr>
          <a:xfrm>
            <a:off x="7556272" y="1100646"/>
            <a:ext cx="1130709" cy="369332"/>
          </a:xfrm>
          <a:prstGeom prst="rect">
            <a:avLst/>
          </a:prstGeom>
          <a:noFill/>
        </p:spPr>
        <p:txBody>
          <a:bodyPr wrap="square" rtlCol="0">
            <a:spAutoFit/>
          </a:bodyPr>
          <a:lstStyle/>
          <a:p>
            <a:r>
              <a:rPr lang="en-US" dirty="0"/>
              <a:t>Output:-</a:t>
            </a:r>
            <a:endParaRPr lang="en-IN" dirty="0"/>
          </a:p>
        </p:txBody>
      </p:sp>
      <p:sp>
        <p:nvSpPr>
          <p:cNvPr id="11" name="TextBox 10">
            <a:extLst>
              <a:ext uri="{FF2B5EF4-FFF2-40B4-BE49-F238E27FC236}">
                <a16:creationId xmlns:a16="http://schemas.microsoft.com/office/drawing/2014/main" id="{C6F84DD2-0F3A-218E-AB4F-9963AD31C884}"/>
              </a:ext>
            </a:extLst>
          </p:cNvPr>
          <p:cNvSpPr txBox="1"/>
          <p:nvPr/>
        </p:nvSpPr>
        <p:spPr>
          <a:xfrm>
            <a:off x="530942" y="3293972"/>
            <a:ext cx="6735097" cy="369332"/>
          </a:xfrm>
          <a:prstGeom prst="rect">
            <a:avLst/>
          </a:prstGeom>
          <a:noFill/>
        </p:spPr>
        <p:txBody>
          <a:bodyPr wrap="square" rtlCol="0">
            <a:spAutoFit/>
          </a:bodyPr>
          <a:lstStyle/>
          <a:p>
            <a:r>
              <a:rPr lang="en-US" dirty="0">
                <a:latin typeface="Bradley Hand ITC" panose="03070402050302030203" pitchFamily="66" charset="0"/>
              </a:rPr>
              <a:t>-----------------------------------------------------------------------------------</a:t>
            </a:r>
            <a:endParaRPr lang="en-IN" dirty="0">
              <a:latin typeface="Bradley Hand ITC" panose="03070402050302030203" pitchFamily="66" charset="0"/>
            </a:endParaRPr>
          </a:p>
        </p:txBody>
      </p:sp>
      <p:sp>
        <p:nvSpPr>
          <p:cNvPr id="12" name="TextBox 11">
            <a:extLst>
              <a:ext uri="{FF2B5EF4-FFF2-40B4-BE49-F238E27FC236}">
                <a16:creationId xmlns:a16="http://schemas.microsoft.com/office/drawing/2014/main" id="{586F2530-6222-7653-E318-9431DFCDB7E5}"/>
              </a:ext>
            </a:extLst>
          </p:cNvPr>
          <p:cNvSpPr txBox="1"/>
          <p:nvPr/>
        </p:nvSpPr>
        <p:spPr>
          <a:xfrm>
            <a:off x="5788742" y="3575907"/>
            <a:ext cx="5456904" cy="2108269"/>
          </a:xfrm>
          <a:prstGeom prst="rect">
            <a:avLst/>
          </a:prstGeom>
          <a:noFill/>
        </p:spPr>
        <p:txBody>
          <a:bodyPr wrap="square" rtlCol="0">
            <a:spAutoFit/>
          </a:bodyPr>
          <a:lstStyle/>
          <a:p>
            <a:pPr>
              <a:buNone/>
            </a:pPr>
            <a:r>
              <a:rPr lang="en-US" sz="1200" b="1" dirty="0"/>
              <a:t>Drill </a:t>
            </a:r>
            <a:r>
              <a:rPr lang="en-US" sz="1200" b="1" dirty="0" err="1"/>
              <a:t>Down</a:t>
            </a:r>
            <a:r>
              <a:rPr lang="en-US" sz="1200" dirty="0" err="1"/>
              <a:t>:</a:t>
            </a:r>
            <a:r>
              <a:rPr lang="en-US" sz="1100" dirty="0" err="1">
                <a:solidFill>
                  <a:srgbClr val="000000"/>
                </a:solidFill>
                <a:effectLst/>
                <a:latin typeface="Times New Roman" panose="02020603050405020304" pitchFamily="18" charset="0"/>
              </a:rPr>
              <a:t>How</a:t>
            </a:r>
            <a:r>
              <a:rPr lang="en-US" sz="1100" dirty="0">
                <a:solidFill>
                  <a:srgbClr val="000000"/>
                </a:solidFill>
                <a:effectLst/>
                <a:latin typeface="Times New Roman" panose="02020603050405020304" pitchFamily="18" charset="0"/>
              </a:rPr>
              <a:t> does the average rank vary when we drill down from Branch Name to Branch ID across different Categories and Genders?</a:t>
            </a:r>
            <a:endParaRPr lang="en-US" sz="1100" dirty="0"/>
          </a:p>
          <a:p>
            <a:pPr>
              <a:buNone/>
            </a:pPr>
            <a:r>
              <a:rPr lang="en-IN" sz="1200" dirty="0">
                <a:solidFill>
                  <a:srgbClr val="000000"/>
                </a:solidFill>
                <a:effectLst/>
                <a:latin typeface="Times New Roman" panose="02020603050405020304" pitchFamily="18" charset="0"/>
              </a:rPr>
              <a:t>SELECT </a:t>
            </a:r>
            <a:endParaRPr lang="en-IN" sz="1200" dirty="0"/>
          </a:p>
          <a:p>
            <a:pPr>
              <a:buNone/>
            </a:pPr>
            <a:r>
              <a:rPr lang="en-IN" sz="1200" dirty="0">
                <a:solidFill>
                  <a:srgbClr val="000000"/>
                </a:solidFill>
                <a:effectLst/>
                <a:latin typeface="Times New Roman" panose="02020603050405020304" pitchFamily="18" charset="0"/>
              </a:rPr>
              <a:t>NON EMPTY </a:t>
            </a:r>
            <a:endParaRPr lang="en-IN" sz="1200" dirty="0"/>
          </a:p>
          <a:p>
            <a:pPr>
              <a:buNone/>
            </a:pPr>
            <a:r>
              <a:rPr lang="en-IN" sz="1200" dirty="0">
                <a:solidFill>
                  <a:srgbClr val="000000"/>
                </a:solidFill>
                <a:effectLst/>
                <a:latin typeface="Times New Roman" panose="02020603050405020304" pitchFamily="18" charset="0"/>
              </a:rPr>
              <a:t>{ </a:t>
            </a:r>
            <a:endParaRPr lang="en-IN" sz="1200" dirty="0"/>
          </a:p>
          <a:p>
            <a:pPr>
              <a:buNone/>
            </a:pPr>
            <a:r>
              <a:rPr lang="en-IN" sz="1200" dirty="0">
                <a:solidFill>
                  <a:srgbClr val="000000"/>
                </a:solidFill>
                <a:effectLst/>
                <a:latin typeface="Times New Roman" panose="02020603050405020304" pitchFamily="18" charset="0"/>
              </a:rPr>
              <a:t>([Dim Category].[Category Detail Id].[Category Detail Id].Members) * </a:t>
            </a:r>
            <a:endParaRPr lang="en-IN" sz="1200" dirty="0"/>
          </a:p>
          <a:p>
            <a:pPr>
              <a:buNone/>
            </a:pPr>
            <a:r>
              <a:rPr lang="en-IN" sz="1200" dirty="0">
                <a:solidFill>
                  <a:srgbClr val="000000"/>
                </a:solidFill>
                <a:effectLst/>
                <a:latin typeface="Times New Roman" panose="02020603050405020304" pitchFamily="18" charset="0"/>
              </a:rPr>
              <a:t>([Dim Gender Details].[Gender Type].[Gender Type].Members) * </a:t>
            </a:r>
            <a:endParaRPr lang="en-IN" sz="1200" dirty="0"/>
          </a:p>
          <a:p>
            <a:pPr>
              <a:buNone/>
            </a:pPr>
            <a:r>
              <a:rPr lang="en-IN" sz="1200" dirty="0">
                <a:solidFill>
                  <a:srgbClr val="000000"/>
                </a:solidFill>
                <a:effectLst/>
                <a:latin typeface="Times New Roman" panose="02020603050405020304" pitchFamily="18" charset="0"/>
              </a:rPr>
              <a:t>([Dim Branch Details].[Branch Name].[Branch Name].Members) </a:t>
            </a:r>
            <a:endParaRPr lang="en-IN" sz="1200" dirty="0"/>
          </a:p>
          <a:p>
            <a:pPr>
              <a:buNone/>
            </a:pPr>
            <a:r>
              <a:rPr lang="en-IN" sz="1200" dirty="0">
                <a:solidFill>
                  <a:srgbClr val="000000"/>
                </a:solidFill>
                <a:effectLst/>
                <a:latin typeface="Times New Roman" panose="02020603050405020304" pitchFamily="18" charset="0"/>
              </a:rPr>
              <a:t>} ON ROWS, </a:t>
            </a:r>
            <a:endParaRPr lang="en-IN" sz="1200" dirty="0"/>
          </a:p>
          <a:p>
            <a:pPr>
              <a:buNone/>
            </a:pPr>
            <a:r>
              <a:rPr lang="en-IN" sz="1200" dirty="0">
                <a:solidFill>
                  <a:srgbClr val="000000"/>
                </a:solidFill>
                <a:effectLst/>
                <a:latin typeface="Times New Roman" panose="02020603050405020304" pitchFamily="18" charset="0"/>
              </a:rPr>
              <a:t>[Measures].[Rank] ON COLUMNS </a:t>
            </a:r>
            <a:endParaRPr lang="en-IN" sz="1200" dirty="0"/>
          </a:p>
          <a:p>
            <a:pPr>
              <a:buNone/>
            </a:pPr>
            <a:r>
              <a:rPr lang="en-IN" sz="1200" dirty="0">
                <a:solidFill>
                  <a:srgbClr val="000000"/>
                </a:solidFill>
                <a:effectLst/>
                <a:latin typeface="Times New Roman" panose="02020603050405020304" pitchFamily="18" charset="0"/>
              </a:rPr>
              <a:t>FROM [</a:t>
            </a:r>
            <a:r>
              <a:rPr lang="en-IN" sz="1200" dirty="0" err="1">
                <a:solidFill>
                  <a:srgbClr val="000000"/>
                </a:solidFill>
                <a:effectLst/>
                <a:latin typeface="Times New Roman" panose="02020603050405020304" pitchFamily="18" charset="0"/>
              </a:rPr>
              <a:t>Snowflakedb</a:t>
            </a:r>
            <a:r>
              <a:rPr lang="en-IN" sz="1200" dirty="0">
                <a:solidFill>
                  <a:srgbClr val="000000"/>
                </a:solidFill>
                <a:effectLst/>
                <a:latin typeface="Times New Roman" panose="02020603050405020304" pitchFamily="18" charset="0"/>
              </a:rPr>
              <a:t>]</a:t>
            </a:r>
            <a:endParaRPr lang="en-IN" sz="1200" dirty="0"/>
          </a:p>
        </p:txBody>
      </p:sp>
      <p:sp>
        <p:nvSpPr>
          <p:cNvPr id="13" name="TextBox 12">
            <a:extLst>
              <a:ext uri="{FF2B5EF4-FFF2-40B4-BE49-F238E27FC236}">
                <a16:creationId xmlns:a16="http://schemas.microsoft.com/office/drawing/2014/main" id="{0C665B53-5721-BADA-FA22-5A9A96102354}"/>
              </a:ext>
            </a:extLst>
          </p:cNvPr>
          <p:cNvSpPr txBox="1"/>
          <p:nvPr/>
        </p:nvSpPr>
        <p:spPr>
          <a:xfrm>
            <a:off x="838200" y="3783561"/>
            <a:ext cx="1563329" cy="369332"/>
          </a:xfrm>
          <a:prstGeom prst="rect">
            <a:avLst/>
          </a:prstGeom>
          <a:noFill/>
        </p:spPr>
        <p:txBody>
          <a:bodyPr wrap="square" rtlCol="0">
            <a:spAutoFit/>
          </a:bodyPr>
          <a:lstStyle/>
          <a:p>
            <a:r>
              <a:rPr lang="en-US" dirty="0"/>
              <a:t>Output:-</a:t>
            </a:r>
            <a:endParaRPr lang="en-IN" dirty="0"/>
          </a:p>
        </p:txBody>
      </p:sp>
      <p:pic>
        <p:nvPicPr>
          <p:cNvPr id="15" name="Picture 14">
            <a:extLst>
              <a:ext uri="{FF2B5EF4-FFF2-40B4-BE49-F238E27FC236}">
                <a16:creationId xmlns:a16="http://schemas.microsoft.com/office/drawing/2014/main" id="{E4A4126C-B313-357F-B04A-3D8474A64B1A}"/>
              </a:ext>
            </a:extLst>
          </p:cNvPr>
          <p:cNvPicPr>
            <a:picLocks noChangeAspect="1"/>
          </p:cNvPicPr>
          <p:nvPr/>
        </p:nvPicPr>
        <p:blipFill>
          <a:blip r:embed="rId3"/>
          <a:srcRect/>
          <a:stretch/>
        </p:blipFill>
        <p:spPr>
          <a:xfrm>
            <a:off x="2401529" y="3748555"/>
            <a:ext cx="2435941" cy="1673007"/>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A264FD4D-6EA6-6B65-C6E6-753A57A935BD}"/>
              </a:ext>
            </a:extLst>
          </p:cNvPr>
          <p:cNvSpPr txBox="1"/>
          <p:nvPr/>
        </p:nvSpPr>
        <p:spPr>
          <a:xfrm>
            <a:off x="2659626" y="5533356"/>
            <a:ext cx="8028038" cy="369332"/>
          </a:xfrm>
          <a:prstGeom prst="rect">
            <a:avLst/>
          </a:prstGeom>
          <a:noFill/>
        </p:spPr>
        <p:txBody>
          <a:bodyPr wrap="square" rtlCol="0">
            <a:spAutoFit/>
          </a:bodyPr>
          <a:lstStyle/>
          <a:p>
            <a:r>
              <a:rPr lang="en-US" dirty="0">
                <a:latin typeface="Bradley Hand ITC" panose="03070402050302030203" pitchFamily="66" charset="0"/>
              </a:rPr>
              <a:t>----------------------------------------------------------------------------------------------</a:t>
            </a:r>
            <a:endParaRPr lang="en-IN" dirty="0">
              <a:latin typeface="Bradley Hand ITC" panose="03070402050302030203" pitchFamily="66" charset="0"/>
            </a:endParaRPr>
          </a:p>
        </p:txBody>
      </p:sp>
      <p:sp>
        <p:nvSpPr>
          <p:cNvPr id="18" name="TextBox 17">
            <a:extLst>
              <a:ext uri="{FF2B5EF4-FFF2-40B4-BE49-F238E27FC236}">
                <a16:creationId xmlns:a16="http://schemas.microsoft.com/office/drawing/2014/main" id="{C563210A-E53A-43F0-F378-6EFEAF09B90E}"/>
              </a:ext>
            </a:extLst>
          </p:cNvPr>
          <p:cNvSpPr txBox="1"/>
          <p:nvPr/>
        </p:nvSpPr>
        <p:spPr>
          <a:xfrm>
            <a:off x="838200" y="5655184"/>
            <a:ext cx="6553562" cy="1138773"/>
          </a:xfrm>
          <a:prstGeom prst="rect">
            <a:avLst/>
          </a:prstGeom>
          <a:noFill/>
        </p:spPr>
        <p:txBody>
          <a:bodyPr wrap="square" rtlCol="0">
            <a:spAutoFit/>
          </a:bodyPr>
          <a:lstStyle/>
          <a:p>
            <a:pPr marL="285750" indent="-285750">
              <a:buFont typeface="Wingdings" panose="05000000000000000000" pitchFamily="2" charset="2"/>
              <a:buChar char="Ø"/>
            </a:pPr>
            <a:r>
              <a:rPr lang="en-US" sz="1200" b="1" dirty="0"/>
              <a:t>Slice</a:t>
            </a:r>
            <a:r>
              <a:rPr lang="en-US" sz="1000" b="1" dirty="0"/>
              <a:t>:</a:t>
            </a:r>
            <a:r>
              <a:rPr lang="en-IN" sz="1200" dirty="0">
                <a:solidFill>
                  <a:srgbClr val="000000"/>
                </a:solidFill>
                <a:effectLst/>
                <a:latin typeface="Times New Roman" panose="02020603050405020304" pitchFamily="18" charset="0"/>
              </a:rPr>
              <a:t>Slice for Category = "ST</a:t>
            </a:r>
            <a:endParaRPr lang="en-US" sz="1200" b="1" dirty="0"/>
          </a:p>
          <a:p>
            <a:pPr>
              <a:buNone/>
            </a:pPr>
            <a:r>
              <a:rPr lang="en-US" sz="1400" dirty="0">
                <a:solidFill>
                  <a:srgbClr val="000000"/>
                </a:solidFill>
                <a:effectLst/>
                <a:latin typeface="Times New Roman" panose="02020603050405020304" pitchFamily="18" charset="0"/>
              </a:rPr>
              <a:t>SELECT </a:t>
            </a:r>
            <a:endParaRPr lang="en-US" sz="1400" dirty="0"/>
          </a:p>
          <a:p>
            <a:pPr>
              <a:buNone/>
            </a:pPr>
            <a:r>
              <a:rPr lang="en-US" sz="1400" dirty="0">
                <a:solidFill>
                  <a:srgbClr val="000000"/>
                </a:solidFill>
                <a:effectLst/>
                <a:latin typeface="Times New Roman" panose="02020603050405020304" pitchFamily="18" charset="0"/>
              </a:rPr>
              <a:t>[Measures].[Rank] ON COLUMNS </a:t>
            </a:r>
            <a:endParaRPr lang="en-US" sz="1400" dirty="0"/>
          </a:p>
          <a:p>
            <a:pPr>
              <a:buNone/>
            </a:pPr>
            <a:r>
              <a:rPr lang="en-US" sz="1400" dirty="0">
                <a:solidFill>
                  <a:srgbClr val="000000"/>
                </a:solidFill>
                <a:effectLst/>
                <a:latin typeface="Times New Roman" panose="02020603050405020304" pitchFamily="18" charset="0"/>
              </a:rPr>
              <a:t>FROM [</a:t>
            </a:r>
            <a:r>
              <a:rPr lang="en-US" sz="1400" dirty="0" err="1">
                <a:solidFill>
                  <a:srgbClr val="000000"/>
                </a:solidFill>
                <a:effectLst/>
                <a:latin typeface="Times New Roman" panose="02020603050405020304" pitchFamily="18" charset="0"/>
              </a:rPr>
              <a:t>Snowflakedb</a:t>
            </a:r>
            <a:r>
              <a:rPr lang="en-US" sz="1400" dirty="0">
                <a:solidFill>
                  <a:srgbClr val="000000"/>
                </a:solidFill>
                <a:effectLst/>
                <a:latin typeface="Times New Roman" panose="02020603050405020304" pitchFamily="18" charset="0"/>
              </a:rPr>
              <a:t>] </a:t>
            </a:r>
            <a:endParaRPr lang="en-US" sz="1400" dirty="0"/>
          </a:p>
          <a:p>
            <a:pPr>
              <a:buNone/>
            </a:pPr>
            <a:r>
              <a:rPr lang="en-US" sz="1400" dirty="0">
                <a:solidFill>
                  <a:srgbClr val="000000"/>
                </a:solidFill>
                <a:effectLst/>
                <a:latin typeface="Times New Roman" panose="02020603050405020304" pitchFamily="18" charset="0"/>
              </a:rPr>
              <a:t>WHERE ([Dim Category Details].[Category Name].[ST])</a:t>
            </a:r>
            <a:endParaRPr lang="en-IN" sz="1400" b="1" dirty="0"/>
          </a:p>
        </p:txBody>
      </p:sp>
      <p:sp>
        <p:nvSpPr>
          <p:cNvPr id="19" name="TextBox 18">
            <a:extLst>
              <a:ext uri="{FF2B5EF4-FFF2-40B4-BE49-F238E27FC236}">
                <a16:creationId xmlns:a16="http://schemas.microsoft.com/office/drawing/2014/main" id="{10575DE5-5A25-2171-064E-F25810EC88C8}"/>
              </a:ext>
            </a:extLst>
          </p:cNvPr>
          <p:cNvSpPr txBox="1"/>
          <p:nvPr/>
        </p:nvSpPr>
        <p:spPr>
          <a:xfrm>
            <a:off x="7221975" y="5606368"/>
            <a:ext cx="1465006" cy="369332"/>
          </a:xfrm>
          <a:prstGeom prst="rect">
            <a:avLst/>
          </a:prstGeom>
          <a:noFill/>
        </p:spPr>
        <p:txBody>
          <a:bodyPr wrap="square" rtlCol="0">
            <a:spAutoFit/>
          </a:bodyPr>
          <a:lstStyle/>
          <a:p>
            <a:r>
              <a:rPr lang="en-US" dirty="0"/>
              <a:t>Output:-</a:t>
            </a:r>
            <a:endParaRPr lang="en-IN" dirty="0"/>
          </a:p>
        </p:txBody>
      </p:sp>
      <p:pic>
        <p:nvPicPr>
          <p:cNvPr id="21" name="Picture 20">
            <a:extLst>
              <a:ext uri="{FF2B5EF4-FFF2-40B4-BE49-F238E27FC236}">
                <a16:creationId xmlns:a16="http://schemas.microsoft.com/office/drawing/2014/main" id="{20000CDB-ADC7-517D-0CF8-BF12AB7879DE}"/>
              </a:ext>
            </a:extLst>
          </p:cNvPr>
          <p:cNvPicPr>
            <a:picLocks noChangeAspect="1"/>
          </p:cNvPicPr>
          <p:nvPr/>
        </p:nvPicPr>
        <p:blipFill>
          <a:blip r:embed="rId4"/>
          <a:srcRect/>
          <a:stretch/>
        </p:blipFill>
        <p:spPr>
          <a:xfrm>
            <a:off x="8950069" y="5831218"/>
            <a:ext cx="1474506" cy="9627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3917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F5F662-49BA-C218-6593-54B9CC5991AD}"/>
              </a:ext>
            </a:extLst>
          </p:cNvPr>
          <p:cNvSpPr>
            <a:spLocks noGrp="1"/>
          </p:cNvSpPr>
          <p:nvPr>
            <p:ph type="title"/>
          </p:nvPr>
        </p:nvSpPr>
        <p:spPr/>
        <p:txBody>
          <a:bodyPr/>
          <a:lstStyle/>
          <a:p>
            <a:r>
              <a:rPr lang="en-IN" dirty="0"/>
              <a:t>OLAP Operations &amp; Schema Deployment…..</a:t>
            </a:r>
          </a:p>
        </p:txBody>
      </p:sp>
      <p:sp>
        <p:nvSpPr>
          <p:cNvPr id="4" name="TextBox 3">
            <a:extLst>
              <a:ext uri="{FF2B5EF4-FFF2-40B4-BE49-F238E27FC236}">
                <a16:creationId xmlns:a16="http://schemas.microsoft.com/office/drawing/2014/main" id="{27247221-D724-889C-9521-8AC1F1E594D2}"/>
              </a:ext>
            </a:extLst>
          </p:cNvPr>
          <p:cNvSpPr txBox="1"/>
          <p:nvPr/>
        </p:nvSpPr>
        <p:spPr>
          <a:xfrm>
            <a:off x="639097" y="1066966"/>
            <a:ext cx="7924800" cy="1754326"/>
          </a:xfrm>
          <a:prstGeom prst="rect">
            <a:avLst/>
          </a:prstGeom>
          <a:noFill/>
        </p:spPr>
        <p:txBody>
          <a:bodyPr wrap="square" rtlCol="0">
            <a:spAutoFit/>
          </a:bodyPr>
          <a:lstStyle/>
          <a:p>
            <a:pPr>
              <a:buNone/>
            </a:pPr>
            <a:r>
              <a:rPr lang="en-US" sz="1200" b="1" dirty="0" err="1"/>
              <a:t>Dice:</a:t>
            </a:r>
            <a:r>
              <a:rPr lang="en-US" sz="1200" dirty="0" err="1">
                <a:solidFill>
                  <a:srgbClr val="000000"/>
                </a:solidFill>
                <a:effectLst/>
                <a:latin typeface="Times New Roman" panose="02020603050405020304" pitchFamily="18" charset="0"/>
              </a:rPr>
              <a:t>The</a:t>
            </a:r>
            <a:r>
              <a:rPr lang="en-US" sz="1200" dirty="0">
                <a:solidFill>
                  <a:srgbClr val="000000"/>
                </a:solidFill>
                <a:effectLst/>
                <a:latin typeface="Times New Roman" panose="02020603050405020304" pitchFamily="18" charset="0"/>
              </a:rPr>
              <a:t> total rank of students from "Local" and "Non-Local" locations, filtered for "General" and "OBC" </a:t>
            </a:r>
            <a:endParaRPr lang="en-US" sz="1200" dirty="0"/>
          </a:p>
          <a:p>
            <a:pPr>
              <a:buNone/>
            </a:pPr>
            <a:r>
              <a:rPr lang="en-US" sz="1200" dirty="0">
                <a:solidFill>
                  <a:srgbClr val="000000"/>
                </a:solidFill>
                <a:effectLst/>
                <a:latin typeface="Times New Roman" panose="02020603050405020304" pitchFamily="18" charset="0"/>
              </a:rPr>
              <a:t>categories?</a:t>
            </a:r>
            <a:endParaRPr lang="en-US" sz="1200" b="1" dirty="0"/>
          </a:p>
          <a:p>
            <a:pPr>
              <a:buNone/>
            </a:pPr>
            <a:r>
              <a:rPr lang="en-IN" sz="1400" dirty="0">
                <a:solidFill>
                  <a:srgbClr val="000000"/>
                </a:solidFill>
                <a:effectLst/>
                <a:latin typeface="Times New Roman" panose="02020603050405020304" pitchFamily="18" charset="0"/>
              </a:rPr>
              <a:t>SELECT </a:t>
            </a:r>
            <a:endParaRPr lang="en-IN" sz="1400" dirty="0"/>
          </a:p>
          <a:p>
            <a:pPr>
              <a:buNone/>
            </a:pPr>
            <a:r>
              <a:rPr lang="en-IN" sz="1400" dirty="0">
                <a:solidFill>
                  <a:srgbClr val="000000"/>
                </a:solidFill>
                <a:effectLst/>
                <a:latin typeface="Times New Roman" panose="02020603050405020304" pitchFamily="18" charset="0"/>
              </a:rPr>
              <a:t>[Measures].[Rank] ON COLUMNS, </a:t>
            </a:r>
            <a:endParaRPr lang="en-IN" sz="1400" dirty="0"/>
          </a:p>
          <a:p>
            <a:pPr>
              <a:buNone/>
            </a:pPr>
            <a:r>
              <a:rPr lang="en-IN" sz="1400" dirty="0">
                <a:solidFill>
                  <a:srgbClr val="000000"/>
                </a:solidFill>
                <a:effectLst/>
                <a:latin typeface="Times New Roman" panose="02020603050405020304" pitchFamily="18" charset="0"/>
              </a:rPr>
              <a:t>[Dim Location Details].[Location Type].Children ON ROWS </a:t>
            </a:r>
            <a:endParaRPr lang="en-IN" sz="1400" dirty="0"/>
          </a:p>
          <a:p>
            <a:pPr>
              <a:buNone/>
            </a:pPr>
            <a:r>
              <a:rPr lang="en-IN" sz="1400" dirty="0">
                <a:solidFill>
                  <a:srgbClr val="000000"/>
                </a:solidFill>
                <a:effectLst/>
                <a:latin typeface="Times New Roman" panose="02020603050405020304" pitchFamily="18" charset="0"/>
              </a:rPr>
              <a:t>FROM [</a:t>
            </a:r>
            <a:r>
              <a:rPr lang="en-IN" sz="1400" dirty="0" err="1">
                <a:solidFill>
                  <a:srgbClr val="000000"/>
                </a:solidFill>
                <a:effectLst/>
                <a:latin typeface="Times New Roman" panose="02020603050405020304" pitchFamily="18" charset="0"/>
              </a:rPr>
              <a:t>Snowflakedb</a:t>
            </a:r>
            <a:r>
              <a:rPr lang="en-IN" sz="1400" dirty="0">
                <a:solidFill>
                  <a:srgbClr val="000000"/>
                </a:solidFill>
                <a:effectLst/>
                <a:latin typeface="Times New Roman" panose="02020603050405020304" pitchFamily="18" charset="0"/>
              </a:rPr>
              <a:t>] </a:t>
            </a:r>
            <a:endParaRPr lang="en-IN" sz="1400" dirty="0"/>
          </a:p>
          <a:p>
            <a:pPr>
              <a:buNone/>
            </a:pPr>
            <a:r>
              <a:rPr lang="en-IN" sz="1400" dirty="0">
                <a:solidFill>
                  <a:srgbClr val="000000"/>
                </a:solidFill>
                <a:effectLst/>
                <a:latin typeface="Times New Roman" panose="02020603050405020304" pitchFamily="18" charset="0"/>
              </a:rPr>
              <a:t>WHERE ({[Dim Category Details].[Category Name].[General], </a:t>
            </a:r>
            <a:endParaRPr lang="en-IN" sz="1400" dirty="0"/>
          </a:p>
          <a:p>
            <a:pPr>
              <a:buNone/>
            </a:pPr>
            <a:r>
              <a:rPr lang="en-IN" sz="1400" dirty="0">
                <a:solidFill>
                  <a:srgbClr val="000000"/>
                </a:solidFill>
                <a:effectLst/>
                <a:latin typeface="Times New Roman" panose="02020603050405020304" pitchFamily="18" charset="0"/>
              </a:rPr>
              <a:t>[Dim Category Details].[Category Name].[OBC]})</a:t>
            </a:r>
            <a:endParaRPr lang="en-IN" sz="1400" dirty="0"/>
          </a:p>
        </p:txBody>
      </p:sp>
      <p:sp>
        <p:nvSpPr>
          <p:cNvPr id="5" name="TextBox 4">
            <a:extLst>
              <a:ext uri="{FF2B5EF4-FFF2-40B4-BE49-F238E27FC236}">
                <a16:creationId xmlns:a16="http://schemas.microsoft.com/office/drawing/2014/main" id="{06B7CA03-C1D1-E89F-1F3F-598F91D43988}"/>
              </a:ext>
            </a:extLst>
          </p:cNvPr>
          <p:cNvSpPr txBox="1"/>
          <p:nvPr/>
        </p:nvSpPr>
        <p:spPr>
          <a:xfrm>
            <a:off x="6646606" y="1268361"/>
            <a:ext cx="1032388" cy="369332"/>
          </a:xfrm>
          <a:prstGeom prst="rect">
            <a:avLst/>
          </a:prstGeom>
          <a:noFill/>
        </p:spPr>
        <p:txBody>
          <a:bodyPr wrap="square" rtlCol="0">
            <a:spAutoFit/>
          </a:bodyPr>
          <a:lstStyle/>
          <a:p>
            <a:r>
              <a:rPr lang="en-US" dirty="0"/>
              <a:t>Output:-</a:t>
            </a:r>
            <a:endParaRPr lang="en-IN" dirty="0"/>
          </a:p>
        </p:txBody>
      </p:sp>
      <p:pic>
        <p:nvPicPr>
          <p:cNvPr id="7" name="Picture 6">
            <a:extLst>
              <a:ext uri="{FF2B5EF4-FFF2-40B4-BE49-F238E27FC236}">
                <a16:creationId xmlns:a16="http://schemas.microsoft.com/office/drawing/2014/main" id="{FFBC068A-9077-1737-A918-AAC1C1260F32}"/>
              </a:ext>
            </a:extLst>
          </p:cNvPr>
          <p:cNvPicPr>
            <a:picLocks noChangeAspect="1"/>
          </p:cNvPicPr>
          <p:nvPr/>
        </p:nvPicPr>
        <p:blipFill>
          <a:blip r:embed="rId2"/>
          <a:srcRect/>
          <a:stretch/>
        </p:blipFill>
        <p:spPr>
          <a:xfrm>
            <a:off x="7875639" y="1439405"/>
            <a:ext cx="3028335" cy="1461111"/>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B100811B-7D44-1562-8161-118DE568A017}"/>
              </a:ext>
            </a:extLst>
          </p:cNvPr>
          <p:cNvSpPr txBox="1"/>
          <p:nvPr/>
        </p:nvSpPr>
        <p:spPr>
          <a:xfrm>
            <a:off x="639097" y="2728959"/>
            <a:ext cx="6636774" cy="369332"/>
          </a:xfrm>
          <a:prstGeom prst="rect">
            <a:avLst/>
          </a:prstGeom>
          <a:noFill/>
        </p:spPr>
        <p:txBody>
          <a:bodyPr wrap="square" rtlCol="0">
            <a:spAutoFit/>
          </a:bodyPr>
          <a:lstStyle/>
          <a:p>
            <a:r>
              <a:rPr lang="en-US" dirty="0">
                <a:latin typeface="Bradley Hand ITC" panose="03070402050302030203" pitchFamily="66" charset="0"/>
              </a:rPr>
              <a:t>----------------------------------------------------------------------------------</a:t>
            </a:r>
            <a:endParaRPr lang="en-IN" dirty="0">
              <a:latin typeface="Bradley Hand ITC" panose="03070402050302030203" pitchFamily="66" charset="0"/>
            </a:endParaRPr>
          </a:p>
        </p:txBody>
      </p:sp>
      <p:sp>
        <p:nvSpPr>
          <p:cNvPr id="9" name="TextBox 8">
            <a:extLst>
              <a:ext uri="{FF2B5EF4-FFF2-40B4-BE49-F238E27FC236}">
                <a16:creationId xmlns:a16="http://schemas.microsoft.com/office/drawing/2014/main" id="{F22769F1-3027-2A81-EF3D-E395F9F39D7E}"/>
              </a:ext>
            </a:extLst>
          </p:cNvPr>
          <p:cNvSpPr txBox="1"/>
          <p:nvPr/>
        </p:nvSpPr>
        <p:spPr>
          <a:xfrm>
            <a:off x="6253315" y="3528877"/>
            <a:ext cx="8475406" cy="1369606"/>
          </a:xfrm>
          <a:prstGeom prst="rect">
            <a:avLst/>
          </a:prstGeom>
          <a:noFill/>
        </p:spPr>
        <p:txBody>
          <a:bodyPr wrap="square" rtlCol="0">
            <a:spAutoFit/>
          </a:bodyPr>
          <a:lstStyle/>
          <a:p>
            <a:pPr marL="285750" indent="-285750">
              <a:buFont typeface="Wingdings" panose="05000000000000000000" pitchFamily="2" charset="2"/>
              <a:buChar char="Ø"/>
            </a:pPr>
            <a:r>
              <a:rPr lang="en-US" sz="1200" b="1" dirty="0" err="1"/>
              <a:t>Pivot:</a:t>
            </a:r>
            <a:r>
              <a:rPr lang="en-US" sz="1300" dirty="0" err="1">
                <a:solidFill>
                  <a:srgbClr val="000000"/>
                </a:solidFill>
                <a:effectLst/>
                <a:latin typeface="Times New Roman" panose="02020603050405020304" pitchFamily="18" charset="0"/>
              </a:rPr>
              <a:t>The</a:t>
            </a:r>
            <a:r>
              <a:rPr lang="en-US" sz="1300" dirty="0">
                <a:solidFill>
                  <a:srgbClr val="000000"/>
                </a:solidFill>
                <a:effectLst/>
                <a:latin typeface="Times New Roman" panose="02020603050405020304" pitchFamily="18" charset="0"/>
              </a:rPr>
              <a:t> total annual income with branches as rows and locations as columns?</a:t>
            </a:r>
            <a:endParaRPr lang="en-US" sz="1300" b="1" dirty="0"/>
          </a:p>
          <a:p>
            <a:pPr>
              <a:buNone/>
            </a:pPr>
            <a:r>
              <a:rPr lang="en-US" sz="1400" dirty="0">
                <a:solidFill>
                  <a:srgbClr val="000000"/>
                </a:solidFill>
                <a:effectLst/>
                <a:latin typeface="Times New Roman" panose="02020603050405020304" pitchFamily="18" charset="0"/>
              </a:rPr>
              <a:t>SELECT </a:t>
            </a:r>
            <a:endParaRPr lang="en-US" sz="1400" dirty="0"/>
          </a:p>
          <a:p>
            <a:pPr>
              <a:buNone/>
            </a:pPr>
            <a:r>
              <a:rPr lang="en-US" sz="1400" dirty="0">
                <a:solidFill>
                  <a:srgbClr val="000000"/>
                </a:solidFill>
                <a:effectLst/>
                <a:latin typeface="Times New Roman" panose="02020603050405020304" pitchFamily="18" charset="0"/>
              </a:rPr>
              <a:t>[Dim Location Details].[Location Type].Children ON COLUMNS, </a:t>
            </a:r>
            <a:endParaRPr lang="en-US" sz="1400" dirty="0"/>
          </a:p>
          <a:p>
            <a:pPr>
              <a:buNone/>
            </a:pPr>
            <a:r>
              <a:rPr lang="en-US" sz="1400" dirty="0">
                <a:solidFill>
                  <a:srgbClr val="000000"/>
                </a:solidFill>
                <a:effectLst/>
                <a:latin typeface="Times New Roman" panose="02020603050405020304" pitchFamily="18" charset="0"/>
              </a:rPr>
              <a:t>[Dim Branch Details].[Branch Name].Children ON ROWS </a:t>
            </a:r>
            <a:endParaRPr lang="en-US" sz="1400" dirty="0"/>
          </a:p>
          <a:p>
            <a:pPr>
              <a:buNone/>
            </a:pPr>
            <a:r>
              <a:rPr lang="en-US" sz="1400" dirty="0">
                <a:solidFill>
                  <a:srgbClr val="000000"/>
                </a:solidFill>
                <a:effectLst/>
                <a:latin typeface="Times New Roman" panose="02020603050405020304" pitchFamily="18" charset="0"/>
              </a:rPr>
              <a:t>FROM [</a:t>
            </a:r>
            <a:r>
              <a:rPr lang="en-US" sz="1400" dirty="0" err="1">
                <a:solidFill>
                  <a:srgbClr val="000000"/>
                </a:solidFill>
                <a:effectLst/>
                <a:latin typeface="Times New Roman" panose="02020603050405020304" pitchFamily="18" charset="0"/>
              </a:rPr>
              <a:t>Snowflakedb</a:t>
            </a:r>
            <a:r>
              <a:rPr lang="en-US" sz="1400" dirty="0">
                <a:solidFill>
                  <a:srgbClr val="000000"/>
                </a:solidFill>
                <a:effectLst/>
                <a:latin typeface="Times New Roman" panose="02020603050405020304" pitchFamily="18" charset="0"/>
              </a:rPr>
              <a:t>] </a:t>
            </a:r>
            <a:endParaRPr lang="en-US" sz="1400" dirty="0"/>
          </a:p>
          <a:p>
            <a:pPr>
              <a:buNone/>
            </a:pPr>
            <a:r>
              <a:rPr lang="en-US" sz="1400" dirty="0">
                <a:solidFill>
                  <a:srgbClr val="000000"/>
                </a:solidFill>
                <a:effectLst/>
                <a:latin typeface="Times New Roman" panose="02020603050405020304" pitchFamily="18" charset="0"/>
              </a:rPr>
              <a:t>WHERE ([Measures].[Annual Income])</a:t>
            </a:r>
            <a:endParaRPr lang="en-IN" sz="1400" dirty="0"/>
          </a:p>
        </p:txBody>
      </p:sp>
      <p:sp>
        <p:nvSpPr>
          <p:cNvPr id="10" name="TextBox 9">
            <a:extLst>
              <a:ext uri="{FF2B5EF4-FFF2-40B4-BE49-F238E27FC236}">
                <a16:creationId xmlns:a16="http://schemas.microsoft.com/office/drawing/2014/main" id="{520D6678-7F3A-1AF8-A6E1-5919B3FB2BF4}"/>
              </a:ext>
            </a:extLst>
          </p:cNvPr>
          <p:cNvSpPr txBox="1"/>
          <p:nvPr/>
        </p:nvSpPr>
        <p:spPr>
          <a:xfrm>
            <a:off x="838200" y="3161684"/>
            <a:ext cx="1963994" cy="369332"/>
          </a:xfrm>
          <a:prstGeom prst="rect">
            <a:avLst/>
          </a:prstGeom>
          <a:noFill/>
        </p:spPr>
        <p:txBody>
          <a:bodyPr wrap="square" rtlCol="0">
            <a:spAutoFit/>
          </a:bodyPr>
          <a:lstStyle/>
          <a:p>
            <a:r>
              <a:rPr lang="en-US" dirty="0"/>
              <a:t>Output:-</a:t>
            </a:r>
            <a:endParaRPr lang="en-IN" dirty="0"/>
          </a:p>
        </p:txBody>
      </p:sp>
      <p:pic>
        <p:nvPicPr>
          <p:cNvPr id="12" name="Picture 11">
            <a:extLst>
              <a:ext uri="{FF2B5EF4-FFF2-40B4-BE49-F238E27FC236}">
                <a16:creationId xmlns:a16="http://schemas.microsoft.com/office/drawing/2014/main" id="{D849EE6A-35DD-8B51-A5B0-56277ABE4EE4}"/>
              </a:ext>
            </a:extLst>
          </p:cNvPr>
          <p:cNvPicPr>
            <a:picLocks noChangeAspect="1"/>
          </p:cNvPicPr>
          <p:nvPr/>
        </p:nvPicPr>
        <p:blipFill>
          <a:blip r:embed="rId3"/>
          <a:srcRect/>
          <a:stretch/>
        </p:blipFill>
        <p:spPr>
          <a:xfrm>
            <a:off x="1966453" y="3666538"/>
            <a:ext cx="3018502" cy="17608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71563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DBE837-62C2-BECD-7871-28B1D520DC03}"/>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ABSTRACT</a:t>
            </a:r>
            <a:r>
              <a:rPr lang="en-US" b="1" dirty="0"/>
              <a:t>…..</a:t>
            </a:r>
            <a:endParaRPr lang="en-IN" dirty="0"/>
          </a:p>
        </p:txBody>
      </p:sp>
      <p:sp>
        <p:nvSpPr>
          <p:cNvPr id="4" name="TextBox 3">
            <a:extLst>
              <a:ext uri="{FF2B5EF4-FFF2-40B4-BE49-F238E27FC236}">
                <a16:creationId xmlns:a16="http://schemas.microsoft.com/office/drawing/2014/main" id="{0B2C7791-F137-EEB5-BD38-A385B7AAD787}"/>
              </a:ext>
            </a:extLst>
          </p:cNvPr>
          <p:cNvSpPr txBox="1"/>
          <p:nvPr/>
        </p:nvSpPr>
        <p:spPr>
          <a:xfrm>
            <a:off x="879987" y="1759974"/>
            <a:ext cx="10432026" cy="3046988"/>
          </a:xfrm>
          <a:prstGeom prst="rect">
            <a:avLst/>
          </a:prstGeom>
          <a:noFill/>
        </p:spPr>
        <p:txBody>
          <a:bodyPr wrap="square" rtlCol="0">
            <a:spAutoFit/>
          </a:bodyPr>
          <a:lstStyle/>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project focuses on automating the classification of engineering aspirants into suitable branches based on their demographic and academic attributes. Traditional manual methods of analyzing student data are time-consuming and often miss hidden patterns. To address this, machine learning techniques are applied to predict the most appropriate branch (such as CSE, ECE, ME, etc.) using inputs like rank, category, gender, and locality. The goal is to enhance fairness in branch allocation, support better counseling decisions, and improve institutional planning through accurate and data-driven predictions.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0382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1FA077-7C65-3BC5-A9EC-84AB754E6562}"/>
              </a:ext>
            </a:extLst>
          </p:cNvPr>
          <p:cNvSpPr>
            <a:spLocks noGrp="1"/>
          </p:cNvSpPr>
          <p:nvPr>
            <p:ph type="title"/>
          </p:nvPr>
        </p:nvSpPr>
        <p:spPr>
          <a:xfrm>
            <a:off x="582562" y="1774564"/>
            <a:ext cx="10515600" cy="637198"/>
          </a:xfrm>
        </p:spPr>
        <p:txBody>
          <a:bodyPr/>
          <a:lstStyle/>
          <a:p>
            <a:pPr marL="0" lvl="0" indent="0" rtl="0">
              <a:lnSpc>
                <a:spcPct val="115000"/>
              </a:lnSpc>
              <a:spcBef>
                <a:spcPts val="1200"/>
              </a:spcBef>
              <a:spcAft>
                <a:spcPts val="0"/>
              </a:spcAft>
              <a:buNone/>
            </a:pPr>
            <a:r>
              <a:rPr lang="en-US" sz="1800" u="sng" dirty="0">
                <a:latin typeface="Times New Roman" panose="02020603050405020304" pitchFamily="18" charset="0"/>
                <a:cs typeface="Times New Roman" panose="02020603050405020304" pitchFamily="18" charset="0"/>
              </a:rPr>
              <a:t>3.</a:t>
            </a:r>
            <a:r>
              <a:rPr lang="en-IN" sz="1800" u="sng" dirty="0">
                <a:latin typeface="Times New Roman" panose="02020603050405020304" pitchFamily="18" charset="0"/>
                <a:cs typeface="Times New Roman" panose="02020603050405020304" pitchFamily="18" charset="0"/>
              </a:rPr>
              <a:t> Fact Constellation Schema</a:t>
            </a:r>
            <a:r>
              <a:rPr lang="en-US" sz="1800" u="sng" dirty="0">
                <a:latin typeface="Times New Roman" panose="02020603050405020304" pitchFamily="18" charset="0"/>
                <a:cs typeface="Times New Roman" panose="02020603050405020304" pitchFamily="18" charset="0"/>
              </a:rPr>
              <a:t> </a:t>
            </a:r>
            <a:br>
              <a:rPr lang="en-IN" sz="1800" dirty="0">
                <a:latin typeface="Times New Roman" panose="02020603050405020304" pitchFamily="18" charset="0"/>
                <a:cs typeface="Times New Roman" panose="02020603050405020304" pitchFamily="18" charset="0"/>
              </a:rPr>
            </a:br>
            <a:r>
              <a:rPr lang="en-IN" sz="1100" b="0" dirty="0">
                <a:solidFill>
                  <a:schemeClr val="dk1"/>
                </a:solidFill>
                <a:latin typeface="Times New Roman" panose="02020603050405020304" pitchFamily="18" charset="0"/>
                <a:cs typeface="Times New Roman" panose="02020603050405020304" pitchFamily="18" charset="0"/>
              </a:rPr>
              <a:t>We created 5 dimension tables and 2 fact tables</a:t>
            </a:r>
            <a:br>
              <a:rPr lang="en-IN" sz="1100" b="0" dirty="0">
                <a:solidFill>
                  <a:schemeClr val="dk1"/>
                </a:solidFill>
                <a:latin typeface="Times New Roman" panose="02020603050405020304" pitchFamily="18" charset="0"/>
                <a:cs typeface="Times New Roman" panose="02020603050405020304" pitchFamily="18" charset="0"/>
              </a:rPr>
            </a:br>
            <a:r>
              <a:rPr lang="en-IN" sz="1400" dirty="0">
                <a:solidFill>
                  <a:schemeClr val="dk1"/>
                </a:solidFill>
                <a:latin typeface="Times New Roman" panose="02020603050405020304" pitchFamily="18" charset="0"/>
                <a:cs typeface="Times New Roman" panose="02020603050405020304" pitchFamily="18" charset="0"/>
              </a:rPr>
              <a:t>Dimension Tables:</a:t>
            </a:r>
            <a:br>
              <a:rPr lang="en-IN" sz="1400" dirty="0">
                <a:solidFill>
                  <a:schemeClr val="dk1"/>
                </a:solidFill>
                <a:latin typeface="Times New Roman" panose="02020603050405020304" pitchFamily="18" charset="0"/>
                <a:cs typeface="Times New Roman" panose="02020603050405020304" pitchFamily="18" charset="0"/>
              </a:rPr>
            </a:br>
            <a:br>
              <a:rPr lang="en-IN" sz="900" b="1" dirty="0">
                <a:solidFill>
                  <a:schemeClr val="dk1"/>
                </a:solidFill>
              </a:rPr>
            </a:br>
            <a:r>
              <a:rPr lang="en-IN" sz="1200" b="0" dirty="0">
                <a:solidFill>
                  <a:schemeClr val="dk1"/>
                </a:solidFill>
                <a:latin typeface="Times New Roman" panose="02020603050405020304" pitchFamily="18" charset="0"/>
                <a:cs typeface="Times New Roman" panose="02020603050405020304" pitchFamily="18" charset="0"/>
              </a:rPr>
              <a:t>1.Dim_location</a:t>
            </a:r>
            <a:br>
              <a:rPr lang="en-IN" sz="1200" b="0" dirty="0">
                <a:solidFill>
                  <a:schemeClr val="dk1"/>
                </a:solidFill>
                <a:latin typeface="Times New Roman" panose="02020603050405020304" pitchFamily="18" charset="0"/>
                <a:cs typeface="Times New Roman" panose="02020603050405020304" pitchFamily="18" charset="0"/>
              </a:rPr>
            </a:br>
            <a:r>
              <a:rPr lang="en-IN" sz="1200" b="0" dirty="0">
                <a:solidFill>
                  <a:schemeClr val="dk1"/>
                </a:solidFill>
                <a:latin typeface="Times New Roman" panose="02020603050405020304" pitchFamily="18" charset="0"/>
                <a:cs typeface="Times New Roman" panose="02020603050405020304" pitchFamily="18" charset="0"/>
              </a:rPr>
              <a:t>2.dim_Category</a:t>
            </a:r>
            <a:br>
              <a:rPr lang="en-IN" sz="1200" b="0" dirty="0">
                <a:solidFill>
                  <a:schemeClr val="dk1"/>
                </a:solidFill>
                <a:latin typeface="Times New Roman" panose="02020603050405020304" pitchFamily="18" charset="0"/>
                <a:cs typeface="Times New Roman" panose="02020603050405020304" pitchFamily="18" charset="0"/>
              </a:rPr>
            </a:br>
            <a:r>
              <a:rPr lang="en-IN" sz="1200" b="0" dirty="0">
                <a:solidFill>
                  <a:schemeClr val="dk1"/>
                </a:solidFill>
                <a:latin typeface="Times New Roman" panose="02020603050405020304" pitchFamily="18" charset="0"/>
                <a:cs typeface="Times New Roman" panose="02020603050405020304" pitchFamily="18" charset="0"/>
              </a:rPr>
              <a:t>3.dim_branch</a:t>
            </a:r>
            <a:br>
              <a:rPr lang="en-IN" sz="1200" b="0" dirty="0">
                <a:solidFill>
                  <a:schemeClr val="dk1"/>
                </a:solidFill>
                <a:latin typeface="Times New Roman" panose="02020603050405020304" pitchFamily="18" charset="0"/>
                <a:cs typeface="Times New Roman" panose="02020603050405020304" pitchFamily="18" charset="0"/>
              </a:rPr>
            </a:br>
            <a:r>
              <a:rPr lang="en-IN" sz="1200" b="0" dirty="0">
                <a:solidFill>
                  <a:schemeClr val="dk1"/>
                </a:solidFill>
                <a:latin typeface="Times New Roman" panose="02020603050405020304" pitchFamily="18" charset="0"/>
                <a:cs typeface="Times New Roman" panose="02020603050405020304" pitchFamily="18" charset="0"/>
              </a:rPr>
              <a:t>4.dim_gender</a:t>
            </a:r>
            <a:br>
              <a:rPr lang="en-IN" sz="1200" b="0" dirty="0">
                <a:solidFill>
                  <a:schemeClr val="dk1"/>
                </a:solidFill>
                <a:latin typeface="Times New Roman" panose="02020603050405020304" pitchFamily="18" charset="0"/>
                <a:cs typeface="Times New Roman" panose="02020603050405020304" pitchFamily="18" charset="0"/>
              </a:rPr>
            </a:br>
            <a:r>
              <a:rPr lang="en-IN" sz="1200" b="0" dirty="0">
                <a:solidFill>
                  <a:schemeClr val="dk1"/>
                </a:solidFill>
                <a:latin typeface="Times New Roman" panose="02020603050405020304" pitchFamily="18" charset="0"/>
                <a:cs typeface="Times New Roman" panose="02020603050405020304" pitchFamily="18" charset="0"/>
              </a:rPr>
              <a:t>5.dim_location_details</a:t>
            </a:r>
            <a:br>
              <a:rPr lang="en-IN" sz="1200" b="0" dirty="0">
                <a:solidFill>
                  <a:schemeClr val="dk1"/>
                </a:solidFill>
                <a:latin typeface="Times New Roman" panose="02020603050405020304" pitchFamily="18" charset="0"/>
                <a:cs typeface="Times New Roman" panose="02020603050405020304" pitchFamily="18" charset="0"/>
              </a:rPr>
            </a:br>
            <a:br>
              <a:rPr lang="en-IN" sz="1200" b="0" dirty="0">
                <a:solidFill>
                  <a:schemeClr val="dk1"/>
                </a:solidFill>
                <a:latin typeface="Times New Roman" panose="02020603050405020304" pitchFamily="18" charset="0"/>
                <a:cs typeface="Times New Roman" panose="02020603050405020304" pitchFamily="18" charset="0"/>
              </a:rPr>
            </a:br>
            <a:br>
              <a:rPr lang="en-IN" sz="900" b="1" dirty="0">
                <a:solidFill>
                  <a:schemeClr val="dk1"/>
                </a:solidFill>
              </a:rPr>
            </a:br>
            <a:r>
              <a:rPr lang="en-IN" sz="1400" b="1" dirty="0">
                <a:solidFill>
                  <a:schemeClr val="dk1"/>
                </a:solidFill>
              </a:rPr>
              <a:t>fact tables:</a:t>
            </a:r>
            <a:br>
              <a:rPr lang="en-IN" sz="900" b="1" dirty="0">
                <a:solidFill>
                  <a:schemeClr val="dk1"/>
                </a:solidFill>
              </a:rPr>
            </a:br>
            <a:r>
              <a:rPr lang="en-IN" sz="1200" b="0" dirty="0">
                <a:solidFill>
                  <a:schemeClr val="dk1"/>
                </a:solidFill>
                <a:latin typeface="Times New Roman" panose="02020603050405020304" pitchFamily="18" charset="0"/>
                <a:cs typeface="Times New Roman" panose="02020603050405020304" pitchFamily="18" charset="0"/>
              </a:rPr>
              <a:t>1.fact_</a:t>
            </a:r>
            <a:r>
              <a:rPr lang="en-US" sz="1200" b="0" dirty="0">
                <a:solidFill>
                  <a:schemeClr val="dk1"/>
                </a:solidFill>
                <a:latin typeface="Times New Roman" panose="02020603050405020304" pitchFamily="18" charset="0"/>
                <a:cs typeface="Times New Roman" panose="02020603050405020304" pitchFamily="18" charset="0"/>
              </a:rPr>
              <a:t>admission</a:t>
            </a:r>
            <a:br>
              <a:rPr lang="en-US" sz="1200" b="0" dirty="0">
                <a:solidFill>
                  <a:schemeClr val="dk1"/>
                </a:solidFill>
                <a:latin typeface="Times New Roman" panose="02020603050405020304" pitchFamily="18" charset="0"/>
                <a:cs typeface="Times New Roman" panose="02020603050405020304" pitchFamily="18" charset="0"/>
              </a:rPr>
            </a:br>
            <a:r>
              <a:rPr lang="en-US" sz="1200" b="0" dirty="0">
                <a:solidFill>
                  <a:schemeClr val="dk1"/>
                </a:solidFill>
                <a:latin typeface="Times New Roman" panose="02020603050405020304" pitchFamily="18" charset="0"/>
                <a:cs typeface="Times New Roman" panose="02020603050405020304" pitchFamily="18" charset="0"/>
              </a:rPr>
              <a:t>2.fact_student_status</a:t>
            </a:r>
            <a:endParaRPr lang="en-IN" sz="1200" b="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71CE285-BA83-3082-A5B0-2759FA9B614C}"/>
              </a:ext>
            </a:extLst>
          </p:cNvPr>
          <p:cNvPicPr>
            <a:picLocks noChangeAspect="1"/>
          </p:cNvPicPr>
          <p:nvPr/>
        </p:nvPicPr>
        <p:blipFill>
          <a:blip r:embed="rId2"/>
          <a:srcRect/>
          <a:stretch/>
        </p:blipFill>
        <p:spPr>
          <a:xfrm>
            <a:off x="5129981" y="1274951"/>
            <a:ext cx="5968181" cy="4189485"/>
          </a:xfrm>
          <a:prstGeom prst="rect">
            <a:avLst/>
          </a:prstGeom>
        </p:spPr>
      </p:pic>
    </p:spTree>
    <p:extLst>
      <p:ext uri="{BB962C8B-B14F-4D97-AF65-F5344CB8AC3E}">
        <p14:creationId xmlns:p14="http://schemas.microsoft.com/office/powerpoint/2010/main" val="3073413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80CF55-1421-15D7-767C-6007E8A4E43F}"/>
              </a:ext>
            </a:extLst>
          </p:cNvPr>
          <p:cNvSpPr>
            <a:spLocks noGrp="1"/>
          </p:cNvSpPr>
          <p:nvPr>
            <p:ph type="title"/>
          </p:nvPr>
        </p:nvSpPr>
        <p:spPr/>
        <p:txBody>
          <a:bodyPr/>
          <a:lstStyle/>
          <a:p>
            <a:r>
              <a:rPr lang="en-IN" sz="2400" dirty="0">
                <a:latin typeface="Times New Roman" panose="02020603050405020304" pitchFamily="18" charset="0"/>
                <a:cs typeface="Times New Roman" panose="02020603050405020304" pitchFamily="18" charset="0"/>
              </a:rPr>
              <a:t>Concept Hierarchy used in </a:t>
            </a:r>
            <a:r>
              <a:rPr lang="en-IN" sz="2400" b="1" dirty="0">
                <a:solidFill>
                  <a:schemeClr val="dk1"/>
                </a:solidFill>
                <a:latin typeface="Times New Roman" panose="02020603050405020304" pitchFamily="18" charset="0"/>
                <a:cs typeface="Times New Roman" panose="02020603050405020304" pitchFamily="18" charset="0"/>
              </a:rPr>
              <a:t>FACTCONSTELLATION</a:t>
            </a:r>
            <a:r>
              <a:rPr lang="en-IN" sz="1050" b="1" u="sng" dirty="0">
                <a:solidFill>
                  <a:schemeClr val="dk1"/>
                </a:solidFill>
              </a:rPr>
              <a:t> </a:t>
            </a:r>
            <a:r>
              <a:rPr lang="en-IN" sz="2400" dirty="0">
                <a:latin typeface="Times New Roman" panose="02020603050405020304" pitchFamily="18" charset="0"/>
                <a:cs typeface="Times New Roman" panose="02020603050405020304" pitchFamily="18" charset="0"/>
              </a:rPr>
              <a:t>schema…..</a:t>
            </a:r>
            <a:br>
              <a:rPr lang="en-IN" sz="3600" dirty="0">
                <a:latin typeface="Times New Roman" panose="02020603050405020304" pitchFamily="18" charset="0"/>
                <a:cs typeface="Times New Roman" panose="02020603050405020304" pitchFamily="18" charset="0"/>
              </a:rPr>
            </a:br>
            <a:endParaRPr lang="en-IN" dirty="0"/>
          </a:p>
        </p:txBody>
      </p:sp>
      <p:pic>
        <p:nvPicPr>
          <p:cNvPr id="5" name="Picture 4">
            <a:extLst>
              <a:ext uri="{FF2B5EF4-FFF2-40B4-BE49-F238E27FC236}">
                <a16:creationId xmlns:a16="http://schemas.microsoft.com/office/drawing/2014/main" id="{4D5452E3-97E7-117E-B5C6-9B2A7BE6681A}"/>
              </a:ext>
            </a:extLst>
          </p:cNvPr>
          <p:cNvPicPr>
            <a:picLocks noChangeAspect="1"/>
          </p:cNvPicPr>
          <p:nvPr/>
        </p:nvPicPr>
        <p:blipFill>
          <a:blip r:embed="rId2"/>
          <a:stretch>
            <a:fillRect/>
          </a:stretch>
        </p:blipFill>
        <p:spPr>
          <a:xfrm>
            <a:off x="2202425" y="1327355"/>
            <a:ext cx="7224252" cy="4463846"/>
          </a:xfrm>
          <a:prstGeom prst="rect">
            <a:avLst/>
          </a:prstGeom>
        </p:spPr>
      </p:pic>
    </p:spTree>
    <p:extLst>
      <p:ext uri="{BB962C8B-B14F-4D97-AF65-F5344CB8AC3E}">
        <p14:creationId xmlns:p14="http://schemas.microsoft.com/office/powerpoint/2010/main" val="658393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158AEF-CB84-3967-DE5D-484EFD0CF9B9}"/>
              </a:ext>
            </a:extLst>
          </p:cNvPr>
          <p:cNvSpPr>
            <a:spLocks noGrp="1"/>
          </p:cNvSpPr>
          <p:nvPr>
            <p:ph type="title"/>
          </p:nvPr>
        </p:nvSpPr>
        <p:spPr/>
        <p:txBody>
          <a:bodyPr/>
          <a:lstStyle/>
          <a:p>
            <a:r>
              <a:rPr lang="en-IN" dirty="0"/>
              <a:t>OLAP Operations &amp; Schema Deployment…..</a:t>
            </a:r>
          </a:p>
        </p:txBody>
      </p:sp>
      <p:sp>
        <p:nvSpPr>
          <p:cNvPr id="4" name="TextBox 3">
            <a:extLst>
              <a:ext uri="{FF2B5EF4-FFF2-40B4-BE49-F238E27FC236}">
                <a16:creationId xmlns:a16="http://schemas.microsoft.com/office/drawing/2014/main" id="{57904FBB-35FE-871A-8462-5A7B230D4229}"/>
              </a:ext>
            </a:extLst>
          </p:cNvPr>
          <p:cNvSpPr txBox="1"/>
          <p:nvPr/>
        </p:nvSpPr>
        <p:spPr>
          <a:xfrm>
            <a:off x="550606" y="963561"/>
            <a:ext cx="8819536" cy="1138773"/>
          </a:xfrm>
          <a:prstGeom prst="rect">
            <a:avLst/>
          </a:prstGeom>
          <a:noFill/>
        </p:spPr>
        <p:txBody>
          <a:bodyPr wrap="square" rtlCol="0">
            <a:spAutoFit/>
          </a:bodyPr>
          <a:lstStyle/>
          <a:p>
            <a:pPr marL="285750" indent="-285750">
              <a:buFont typeface="Wingdings" panose="05000000000000000000" pitchFamily="2" charset="2"/>
              <a:buChar char="Ø"/>
            </a:pPr>
            <a:r>
              <a:rPr lang="en-US" sz="1200" b="1" dirty="0"/>
              <a:t>Roll </a:t>
            </a:r>
            <a:r>
              <a:rPr lang="en-US" sz="1200" b="1" dirty="0" err="1"/>
              <a:t>up:</a:t>
            </a:r>
            <a:r>
              <a:rPr lang="en-US" sz="1200" dirty="0" err="1">
                <a:solidFill>
                  <a:srgbClr val="000000"/>
                </a:solidFill>
                <a:effectLst/>
                <a:latin typeface="Times New Roman" panose="02020603050405020304" pitchFamily="18" charset="0"/>
              </a:rPr>
              <a:t>What</a:t>
            </a:r>
            <a:r>
              <a:rPr lang="en-US" sz="1200" dirty="0">
                <a:solidFill>
                  <a:srgbClr val="000000"/>
                </a:solidFill>
                <a:effectLst/>
                <a:latin typeface="Times New Roman" panose="02020603050405020304" pitchFamily="18" charset="0"/>
              </a:rPr>
              <a:t> is the average annual income grouped by gender?</a:t>
            </a:r>
            <a:endParaRPr lang="en-US" sz="1200" b="1" dirty="0"/>
          </a:p>
          <a:p>
            <a:pPr>
              <a:buNone/>
            </a:pPr>
            <a:r>
              <a:rPr lang="en-US" sz="1400" dirty="0">
                <a:solidFill>
                  <a:srgbClr val="000000"/>
                </a:solidFill>
                <a:effectLst/>
                <a:latin typeface="Times New Roman" panose="02020603050405020304" pitchFamily="18" charset="0"/>
              </a:rPr>
              <a:t>SELECT </a:t>
            </a:r>
            <a:endParaRPr lang="en-US" sz="1400" dirty="0"/>
          </a:p>
          <a:p>
            <a:pPr>
              <a:buNone/>
            </a:pPr>
            <a:r>
              <a:rPr lang="en-US" sz="1400" dirty="0">
                <a:solidFill>
                  <a:srgbClr val="000000"/>
                </a:solidFill>
                <a:effectLst/>
                <a:latin typeface="Times New Roman" panose="02020603050405020304" pitchFamily="18" charset="0"/>
              </a:rPr>
              <a:t>[Measures].[Annual Income] ON COLUMNS, </a:t>
            </a:r>
            <a:endParaRPr lang="en-US" sz="1400" dirty="0"/>
          </a:p>
          <a:p>
            <a:pPr>
              <a:buNone/>
            </a:pPr>
            <a:r>
              <a:rPr lang="en-US" sz="1400" dirty="0">
                <a:solidFill>
                  <a:srgbClr val="000000"/>
                </a:solidFill>
                <a:effectLst/>
                <a:latin typeface="Times New Roman" panose="02020603050405020304" pitchFamily="18" charset="0"/>
              </a:rPr>
              <a:t>[Dim Gender].[Gender Type].MEMBERS ON ROWS </a:t>
            </a:r>
            <a:endParaRPr lang="en-US" sz="1400" dirty="0"/>
          </a:p>
          <a:p>
            <a:pPr>
              <a:buNone/>
            </a:pPr>
            <a:r>
              <a:rPr lang="en-US" sz="1400" dirty="0">
                <a:solidFill>
                  <a:srgbClr val="000000"/>
                </a:solidFill>
                <a:effectLst/>
                <a:latin typeface="Times New Roman" panose="02020603050405020304" pitchFamily="18" charset="0"/>
              </a:rPr>
              <a:t>FROM [Fact]</a:t>
            </a:r>
            <a:endParaRPr lang="en-IN" sz="1400" dirty="0"/>
          </a:p>
        </p:txBody>
      </p:sp>
      <p:pic>
        <p:nvPicPr>
          <p:cNvPr id="6" name="Picture 5">
            <a:extLst>
              <a:ext uri="{FF2B5EF4-FFF2-40B4-BE49-F238E27FC236}">
                <a16:creationId xmlns:a16="http://schemas.microsoft.com/office/drawing/2014/main" id="{B4CC3453-C8E6-F661-6028-A1A32BE3BAA9}"/>
              </a:ext>
            </a:extLst>
          </p:cNvPr>
          <p:cNvPicPr>
            <a:picLocks noChangeAspect="1"/>
          </p:cNvPicPr>
          <p:nvPr/>
        </p:nvPicPr>
        <p:blipFill>
          <a:blip r:embed="rId2"/>
          <a:srcRect/>
          <a:stretch/>
        </p:blipFill>
        <p:spPr>
          <a:xfrm>
            <a:off x="7709636" y="1101570"/>
            <a:ext cx="2850495" cy="1509086"/>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CA16189C-DE07-D457-BB9E-BDC891416B29}"/>
              </a:ext>
            </a:extLst>
          </p:cNvPr>
          <p:cNvSpPr txBox="1"/>
          <p:nvPr/>
        </p:nvSpPr>
        <p:spPr>
          <a:xfrm>
            <a:off x="6459793" y="963561"/>
            <a:ext cx="1750142" cy="369332"/>
          </a:xfrm>
          <a:prstGeom prst="rect">
            <a:avLst/>
          </a:prstGeom>
          <a:noFill/>
        </p:spPr>
        <p:txBody>
          <a:bodyPr wrap="square" rtlCol="0">
            <a:spAutoFit/>
          </a:bodyPr>
          <a:lstStyle/>
          <a:p>
            <a:r>
              <a:rPr lang="en-US" dirty="0"/>
              <a:t>Output:-</a:t>
            </a:r>
            <a:endParaRPr lang="en-IN" dirty="0"/>
          </a:p>
        </p:txBody>
      </p:sp>
      <p:sp>
        <p:nvSpPr>
          <p:cNvPr id="8" name="TextBox 7">
            <a:extLst>
              <a:ext uri="{FF2B5EF4-FFF2-40B4-BE49-F238E27FC236}">
                <a16:creationId xmlns:a16="http://schemas.microsoft.com/office/drawing/2014/main" id="{11077F68-2F96-2338-C4BF-C1524F03F89C}"/>
              </a:ext>
            </a:extLst>
          </p:cNvPr>
          <p:cNvSpPr txBox="1"/>
          <p:nvPr/>
        </p:nvSpPr>
        <p:spPr>
          <a:xfrm>
            <a:off x="442452" y="2610656"/>
            <a:ext cx="6351638" cy="369332"/>
          </a:xfrm>
          <a:prstGeom prst="rect">
            <a:avLst/>
          </a:prstGeom>
          <a:noFill/>
        </p:spPr>
        <p:txBody>
          <a:bodyPr wrap="square" rtlCol="0">
            <a:spAutoFit/>
          </a:bodyPr>
          <a:lstStyle/>
          <a:p>
            <a:r>
              <a:rPr lang="en-US" dirty="0">
                <a:latin typeface="Bradley Hand ITC" panose="03070402050302030203" pitchFamily="66" charset="0"/>
              </a:rPr>
              <a:t>-------------------------------------------------------------------------------</a:t>
            </a:r>
            <a:endParaRPr lang="en-IN" dirty="0">
              <a:latin typeface="Bradley Hand ITC" panose="03070402050302030203" pitchFamily="66" charset="0"/>
            </a:endParaRPr>
          </a:p>
        </p:txBody>
      </p:sp>
      <p:sp>
        <p:nvSpPr>
          <p:cNvPr id="9" name="TextBox 8">
            <a:extLst>
              <a:ext uri="{FF2B5EF4-FFF2-40B4-BE49-F238E27FC236}">
                <a16:creationId xmlns:a16="http://schemas.microsoft.com/office/drawing/2014/main" id="{07C9BA33-A47C-3CD5-0751-7F2D906203A3}"/>
              </a:ext>
            </a:extLst>
          </p:cNvPr>
          <p:cNvSpPr txBox="1"/>
          <p:nvPr/>
        </p:nvSpPr>
        <p:spPr>
          <a:xfrm>
            <a:off x="4729317" y="2979988"/>
            <a:ext cx="7639664" cy="1354217"/>
          </a:xfrm>
          <a:prstGeom prst="rect">
            <a:avLst/>
          </a:prstGeom>
          <a:noFill/>
        </p:spPr>
        <p:txBody>
          <a:bodyPr wrap="square" rtlCol="0">
            <a:spAutoFit/>
          </a:bodyPr>
          <a:lstStyle/>
          <a:p>
            <a:pPr marL="285750" indent="-285750">
              <a:buFont typeface="Wingdings" panose="05000000000000000000" pitchFamily="2" charset="2"/>
              <a:buChar char="Ø"/>
            </a:pPr>
            <a:r>
              <a:rPr lang="en-US" sz="1200" b="1" dirty="0"/>
              <a:t>Drill down:</a:t>
            </a:r>
            <a:r>
              <a:rPr lang="en-US" sz="1200" b="1" dirty="0">
                <a:solidFill>
                  <a:srgbClr val="000000"/>
                </a:solidFill>
                <a:effectLst/>
                <a:latin typeface="TimesNewRomanPS-BoldMT"/>
              </a:rPr>
              <a:t> </a:t>
            </a:r>
            <a:r>
              <a:rPr lang="en-US" sz="1200" dirty="0">
                <a:solidFill>
                  <a:srgbClr val="000000"/>
                </a:solidFill>
                <a:effectLst/>
                <a:latin typeface="Times New Roman" panose="02020603050405020304" pitchFamily="18" charset="0"/>
              </a:rPr>
              <a:t>Show rank of all students in the CSE branch?</a:t>
            </a:r>
            <a:endParaRPr lang="en-US" sz="1200" b="1" dirty="0"/>
          </a:p>
          <a:p>
            <a:pPr>
              <a:buNone/>
            </a:pPr>
            <a:r>
              <a:rPr lang="en-US" sz="1400" dirty="0">
                <a:solidFill>
                  <a:srgbClr val="000000"/>
                </a:solidFill>
                <a:effectLst/>
                <a:latin typeface="Times New Roman" panose="02020603050405020304" pitchFamily="18" charset="0"/>
              </a:rPr>
              <a:t>SELECT </a:t>
            </a:r>
            <a:endParaRPr lang="en-US" sz="1400" dirty="0"/>
          </a:p>
          <a:p>
            <a:pPr>
              <a:buNone/>
            </a:pPr>
            <a:r>
              <a:rPr lang="en-US" sz="1400" dirty="0">
                <a:solidFill>
                  <a:srgbClr val="000000"/>
                </a:solidFill>
                <a:effectLst/>
                <a:latin typeface="Times New Roman" panose="02020603050405020304" pitchFamily="18" charset="0"/>
              </a:rPr>
              <a:t>[Measures].[Rank] ON COLUMNS, </a:t>
            </a:r>
            <a:endParaRPr lang="en-US" sz="1400" dirty="0"/>
          </a:p>
          <a:p>
            <a:pPr>
              <a:buNone/>
            </a:pPr>
            <a:r>
              <a:rPr lang="en-US" sz="1400" dirty="0">
                <a:solidFill>
                  <a:srgbClr val="000000"/>
                </a:solidFill>
                <a:effectLst/>
                <a:latin typeface="Times New Roman" panose="02020603050405020304" pitchFamily="18" charset="0"/>
              </a:rPr>
              <a:t>[Fact Admission].[Student Name].MEMBERS ON ROWS </a:t>
            </a:r>
            <a:endParaRPr lang="en-US" sz="1400" dirty="0"/>
          </a:p>
          <a:p>
            <a:pPr>
              <a:buNone/>
            </a:pPr>
            <a:r>
              <a:rPr lang="en-US" sz="1400" dirty="0">
                <a:solidFill>
                  <a:srgbClr val="000000"/>
                </a:solidFill>
                <a:effectLst/>
                <a:latin typeface="Times New Roman" panose="02020603050405020304" pitchFamily="18" charset="0"/>
              </a:rPr>
              <a:t>FROM [Fact] </a:t>
            </a:r>
            <a:endParaRPr lang="en-US" sz="1400" dirty="0"/>
          </a:p>
          <a:p>
            <a:pPr>
              <a:buNone/>
            </a:pPr>
            <a:r>
              <a:rPr lang="en-US" sz="1400" dirty="0">
                <a:solidFill>
                  <a:srgbClr val="000000"/>
                </a:solidFill>
                <a:effectLst/>
                <a:latin typeface="Times New Roman" panose="02020603050405020304" pitchFamily="18" charset="0"/>
              </a:rPr>
              <a:t>WHERE ([Dim Branch].[Branch Name].[CSE])</a:t>
            </a:r>
            <a:endParaRPr lang="en-IN" sz="1400" b="1" dirty="0"/>
          </a:p>
        </p:txBody>
      </p:sp>
      <p:pic>
        <p:nvPicPr>
          <p:cNvPr id="11" name="Picture 10">
            <a:extLst>
              <a:ext uri="{FF2B5EF4-FFF2-40B4-BE49-F238E27FC236}">
                <a16:creationId xmlns:a16="http://schemas.microsoft.com/office/drawing/2014/main" id="{EE16853B-9B8D-0E5F-71D6-4B07B2700357}"/>
              </a:ext>
            </a:extLst>
          </p:cNvPr>
          <p:cNvPicPr>
            <a:picLocks noChangeAspect="1"/>
          </p:cNvPicPr>
          <p:nvPr/>
        </p:nvPicPr>
        <p:blipFill>
          <a:blip r:embed="rId3"/>
          <a:srcRect/>
          <a:stretch/>
        </p:blipFill>
        <p:spPr>
          <a:xfrm>
            <a:off x="1524000" y="3211312"/>
            <a:ext cx="2241755" cy="1312366"/>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1CC470F9-B167-9244-EABA-429426B8225A}"/>
              </a:ext>
            </a:extLst>
          </p:cNvPr>
          <p:cNvSpPr txBox="1"/>
          <p:nvPr/>
        </p:nvSpPr>
        <p:spPr>
          <a:xfrm>
            <a:off x="491184" y="3107303"/>
            <a:ext cx="1514167" cy="369332"/>
          </a:xfrm>
          <a:prstGeom prst="rect">
            <a:avLst/>
          </a:prstGeom>
          <a:noFill/>
        </p:spPr>
        <p:txBody>
          <a:bodyPr wrap="square" rtlCol="0">
            <a:spAutoFit/>
          </a:bodyPr>
          <a:lstStyle/>
          <a:p>
            <a:r>
              <a:rPr lang="en-US" dirty="0"/>
              <a:t>Output:-</a:t>
            </a:r>
            <a:endParaRPr lang="en-IN" dirty="0"/>
          </a:p>
        </p:txBody>
      </p:sp>
      <p:sp>
        <p:nvSpPr>
          <p:cNvPr id="13" name="TextBox 12">
            <a:extLst>
              <a:ext uri="{FF2B5EF4-FFF2-40B4-BE49-F238E27FC236}">
                <a16:creationId xmlns:a16="http://schemas.microsoft.com/office/drawing/2014/main" id="{CC60236E-2F86-45B7-E67D-9296F376F811}"/>
              </a:ext>
            </a:extLst>
          </p:cNvPr>
          <p:cNvSpPr txBox="1"/>
          <p:nvPr/>
        </p:nvSpPr>
        <p:spPr>
          <a:xfrm>
            <a:off x="4448070" y="4305905"/>
            <a:ext cx="6420465" cy="369332"/>
          </a:xfrm>
          <a:prstGeom prst="rect">
            <a:avLst/>
          </a:prstGeom>
          <a:noFill/>
        </p:spPr>
        <p:txBody>
          <a:bodyPr wrap="square" rtlCol="0">
            <a:spAutoFit/>
          </a:bodyPr>
          <a:lstStyle/>
          <a:p>
            <a:r>
              <a:rPr lang="en-US" dirty="0">
                <a:latin typeface="Bradley Hand ITC" panose="03070402050302030203" pitchFamily="66" charset="0"/>
              </a:rPr>
              <a:t>-------------------------------------------------------------------------------</a:t>
            </a:r>
            <a:endParaRPr lang="en-IN" dirty="0">
              <a:latin typeface="Bradley Hand ITC" panose="03070402050302030203" pitchFamily="66" charset="0"/>
            </a:endParaRPr>
          </a:p>
        </p:txBody>
      </p:sp>
      <p:sp>
        <p:nvSpPr>
          <p:cNvPr id="14" name="TextBox 13">
            <a:extLst>
              <a:ext uri="{FF2B5EF4-FFF2-40B4-BE49-F238E27FC236}">
                <a16:creationId xmlns:a16="http://schemas.microsoft.com/office/drawing/2014/main" id="{230B6B62-7F0A-E8D6-771E-B63D4C5ACA62}"/>
              </a:ext>
            </a:extLst>
          </p:cNvPr>
          <p:cNvSpPr txBox="1"/>
          <p:nvPr/>
        </p:nvSpPr>
        <p:spPr>
          <a:xfrm>
            <a:off x="629265" y="4675237"/>
            <a:ext cx="5466735" cy="1785104"/>
          </a:xfrm>
          <a:prstGeom prst="rect">
            <a:avLst/>
          </a:prstGeom>
          <a:noFill/>
        </p:spPr>
        <p:txBody>
          <a:bodyPr wrap="square" rtlCol="0">
            <a:spAutoFit/>
          </a:bodyPr>
          <a:lstStyle/>
          <a:p>
            <a:pPr marL="285750" indent="-285750">
              <a:buFont typeface="Wingdings" panose="05000000000000000000" pitchFamily="2" charset="2"/>
              <a:buChar char="Ø"/>
            </a:pPr>
            <a:r>
              <a:rPr lang="en-US" sz="1200" b="1" dirty="0" err="1"/>
              <a:t>Slice:</a:t>
            </a:r>
            <a:r>
              <a:rPr lang="en-US" sz="1200" dirty="0" err="1">
                <a:solidFill>
                  <a:srgbClr val="000000"/>
                </a:solidFill>
                <a:effectLst/>
                <a:latin typeface="Times New Roman" panose="02020603050405020304" pitchFamily="18" charset="0"/>
              </a:rPr>
              <a:t>What</a:t>
            </a:r>
            <a:r>
              <a:rPr lang="en-US" sz="1200" dirty="0">
                <a:solidFill>
                  <a:srgbClr val="000000"/>
                </a:solidFill>
                <a:effectLst/>
                <a:latin typeface="Times New Roman" panose="02020603050405020304" pitchFamily="18" charset="0"/>
              </a:rPr>
              <a:t> is the total rank of male students from non-local areas?</a:t>
            </a:r>
            <a:endParaRPr lang="en-US" sz="1200" b="1" dirty="0"/>
          </a:p>
          <a:p>
            <a:pPr>
              <a:buNone/>
            </a:pPr>
            <a:r>
              <a:rPr lang="en-US" sz="1400" dirty="0">
                <a:solidFill>
                  <a:srgbClr val="000000"/>
                </a:solidFill>
                <a:effectLst/>
                <a:latin typeface="Times New Roman" panose="02020603050405020304" pitchFamily="18" charset="0"/>
              </a:rPr>
              <a:t>SELECT </a:t>
            </a:r>
            <a:endParaRPr lang="en-US" sz="1400" dirty="0"/>
          </a:p>
          <a:p>
            <a:pPr>
              <a:buNone/>
            </a:pPr>
            <a:r>
              <a:rPr lang="en-US" sz="1400" dirty="0">
                <a:solidFill>
                  <a:srgbClr val="000000"/>
                </a:solidFill>
                <a:effectLst/>
                <a:latin typeface="Times New Roman" panose="02020603050405020304" pitchFamily="18" charset="0"/>
              </a:rPr>
              <a:t>[Measures].[Rank] ON COLUMNS </a:t>
            </a:r>
            <a:endParaRPr lang="en-US" sz="1400" dirty="0"/>
          </a:p>
          <a:p>
            <a:pPr>
              <a:buNone/>
            </a:pPr>
            <a:r>
              <a:rPr lang="en-US" sz="1400" dirty="0">
                <a:solidFill>
                  <a:srgbClr val="000000"/>
                </a:solidFill>
                <a:effectLst/>
                <a:latin typeface="Times New Roman" panose="02020603050405020304" pitchFamily="18" charset="0"/>
              </a:rPr>
              <a:t>FROM [Fact] </a:t>
            </a:r>
            <a:endParaRPr lang="en-US" sz="1400" dirty="0"/>
          </a:p>
          <a:p>
            <a:pPr>
              <a:buNone/>
            </a:pPr>
            <a:r>
              <a:rPr lang="en-US" sz="1400" dirty="0">
                <a:solidFill>
                  <a:srgbClr val="000000"/>
                </a:solidFill>
                <a:effectLst/>
                <a:latin typeface="Times New Roman" panose="02020603050405020304" pitchFamily="18" charset="0"/>
              </a:rPr>
              <a:t>WHERE ( </a:t>
            </a:r>
            <a:endParaRPr lang="en-US" sz="1400" dirty="0"/>
          </a:p>
          <a:p>
            <a:pPr>
              <a:buNone/>
            </a:pPr>
            <a:r>
              <a:rPr lang="en-US" sz="1400" dirty="0">
                <a:solidFill>
                  <a:srgbClr val="000000"/>
                </a:solidFill>
                <a:effectLst/>
                <a:latin typeface="Times New Roman" panose="02020603050405020304" pitchFamily="18" charset="0"/>
              </a:rPr>
              <a:t>[Dim Gender].[Gender Type].[Male], </a:t>
            </a:r>
            <a:endParaRPr lang="en-US" sz="1400" dirty="0"/>
          </a:p>
          <a:p>
            <a:pPr>
              <a:buNone/>
            </a:pPr>
            <a:r>
              <a:rPr lang="en-US" sz="1400" dirty="0">
                <a:solidFill>
                  <a:srgbClr val="000000"/>
                </a:solidFill>
                <a:effectLst/>
                <a:latin typeface="Times New Roman" panose="02020603050405020304" pitchFamily="18" charset="0"/>
              </a:rPr>
              <a:t>[Dim Location].[Location Type].[Non-Local] </a:t>
            </a:r>
            <a:endParaRPr lang="en-US" sz="1400" dirty="0"/>
          </a:p>
          <a:p>
            <a:pPr>
              <a:buNone/>
            </a:pPr>
            <a:r>
              <a:rPr lang="en-US" sz="1400" dirty="0">
                <a:solidFill>
                  <a:srgbClr val="000000"/>
                </a:solidFill>
                <a:effectLst/>
                <a:latin typeface="Times New Roman" panose="02020603050405020304" pitchFamily="18" charset="0"/>
              </a:rPr>
              <a:t>)</a:t>
            </a:r>
            <a:endParaRPr lang="en-IN" sz="1400" b="1" dirty="0"/>
          </a:p>
        </p:txBody>
      </p:sp>
      <p:pic>
        <p:nvPicPr>
          <p:cNvPr id="16" name="Picture 15">
            <a:extLst>
              <a:ext uri="{FF2B5EF4-FFF2-40B4-BE49-F238E27FC236}">
                <a16:creationId xmlns:a16="http://schemas.microsoft.com/office/drawing/2014/main" id="{FB54159A-2CB1-B1A7-3643-E8D2DC5B152A}"/>
              </a:ext>
            </a:extLst>
          </p:cNvPr>
          <p:cNvPicPr>
            <a:picLocks noChangeAspect="1"/>
          </p:cNvPicPr>
          <p:nvPr/>
        </p:nvPicPr>
        <p:blipFill>
          <a:blip r:embed="rId4"/>
          <a:srcRect/>
          <a:stretch/>
        </p:blipFill>
        <p:spPr>
          <a:xfrm>
            <a:off x="8563163" y="5241400"/>
            <a:ext cx="2305372" cy="1030059"/>
          </a:xfrm>
          <a:prstGeom prst="rect">
            <a:avLst/>
          </a:prstGeom>
          <a:ln>
            <a:noFill/>
          </a:ln>
          <a:effectLst>
            <a:outerShdw blurRad="190500" algn="tl" rotWithShape="0">
              <a:srgbClr val="000000">
                <a:alpha val="70000"/>
              </a:srgbClr>
            </a:outerShdw>
          </a:effectLst>
        </p:spPr>
      </p:pic>
      <p:sp>
        <p:nvSpPr>
          <p:cNvPr id="17" name="TextBox 16">
            <a:extLst>
              <a:ext uri="{FF2B5EF4-FFF2-40B4-BE49-F238E27FC236}">
                <a16:creationId xmlns:a16="http://schemas.microsoft.com/office/drawing/2014/main" id="{7E54CCA7-AB96-96EE-C0F5-8ABD5125AC9F}"/>
              </a:ext>
            </a:extLst>
          </p:cNvPr>
          <p:cNvSpPr txBox="1"/>
          <p:nvPr/>
        </p:nvSpPr>
        <p:spPr>
          <a:xfrm>
            <a:off x="7511846" y="4523678"/>
            <a:ext cx="1248696" cy="369332"/>
          </a:xfrm>
          <a:prstGeom prst="rect">
            <a:avLst/>
          </a:prstGeom>
          <a:noFill/>
        </p:spPr>
        <p:txBody>
          <a:bodyPr wrap="square" rtlCol="0">
            <a:spAutoFit/>
          </a:bodyPr>
          <a:lstStyle/>
          <a:p>
            <a:r>
              <a:rPr lang="en-US" dirty="0"/>
              <a:t>Output:-</a:t>
            </a:r>
            <a:endParaRPr lang="en-IN" dirty="0"/>
          </a:p>
        </p:txBody>
      </p:sp>
    </p:spTree>
    <p:extLst>
      <p:ext uri="{BB962C8B-B14F-4D97-AF65-F5344CB8AC3E}">
        <p14:creationId xmlns:p14="http://schemas.microsoft.com/office/powerpoint/2010/main" val="1835316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78B0E0-7F17-EC55-4466-C503D61D7A19}"/>
              </a:ext>
            </a:extLst>
          </p:cNvPr>
          <p:cNvSpPr>
            <a:spLocks noGrp="1"/>
          </p:cNvSpPr>
          <p:nvPr>
            <p:ph type="title"/>
          </p:nvPr>
        </p:nvSpPr>
        <p:spPr/>
        <p:txBody>
          <a:bodyPr/>
          <a:lstStyle/>
          <a:p>
            <a:r>
              <a:rPr lang="en-IN" dirty="0"/>
              <a:t>OLAP Operations &amp; Schema Deployment…..</a:t>
            </a:r>
          </a:p>
        </p:txBody>
      </p:sp>
      <p:sp>
        <p:nvSpPr>
          <p:cNvPr id="4" name="TextBox 3">
            <a:extLst>
              <a:ext uri="{FF2B5EF4-FFF2-40B4-BE49-F238E27FC236}">
                <a16:creationId xmlns:a16="http://schemas.microsoft.com/office/drawing/2014/main" id="{1524F83F-71C0-8645-EF41-52A6F58C9491}"/>
              </a:ext>
            </a:extLst>
          </p:cNvPr>
          <p:cNvSpPr txBox="1"/>
          <p:nvPr/>
        </p:nvSpPr>
        <p:spPr>
          <a:xfrm>
            <a:off x="639097" y="1066966"/>
            <a:ext cx="8996516" cy="2000548"/>
          </a:xfrm>
          <a:prstGeom prst="rect">
            <a:avLst/>
          </a:prstGeom>
          <a:noFill/>
        </p:spPr>
        <p:txBody>
          <a:bodyPr wrap="square" rtlCol="0">
            <a:spAutoFit/>
          </a:bodyPr>
          <a:lstStyle/>
          <a:p>
            <a:pPr marL="285750" indent="-285750">
              <a:buFont typeface="Wingdings" panose="05000000000000000000" pitchFamily="2" charset="2"/>
              <a:buChar char="Ø"/>
            </a:pPr>
            <a:r>
              <a:rPr lang="en-US" sz="1200" b="1" dirty="0" err="1"/>
              <a:t>Dice:</a:t>
            </a:r>
            <a:r>
              <a:rPr lang="en-US" sz="1200" dirty="0" err="1">
                <a:solidFill>
                  <a:srgbClr val="000000"/>
                </a:solidFill>
                <a:effectLst/>
                <a:latin typeface="Times New Roman" panose="02020603050405020304" pitchFamily="18" charset="0"/>
              </a:rPr>
              <a:t>Find</a:t>
            </a:r>
            <a:r>
              <a:rPr lang="en-US" sz="1200" dirty="0">
                <a:solidFill>
                  <a:srgbClr val="000000"/>
                </a:solidFill>
                <a:effectLst/>
                <a:latin typeface="Times New Roman" panose="02020603050405020304" pitchFamily="18" charset="0"/>
              </a:rPr>
              <a:t> the total annual income of ST female students from EEE branch?</a:t>
            </a:r>
            <a:endParaRPr lang="en-US" sz="1000" b="1" dirty="0"/>
          </a:p>
          <a:p>
            <a:pPr>
              <a:buNone/>
            </a:pPr>
            <a:r>
              <a:rPr lang="en-US" sz="1400" dirty="0">
                <a:solidFill>
                  <a:srgbClr val="000000"/>
                </a:solidFill>
                <a:effectLst/>
                <a:latin typeface="Times New Roman" panose="02020603050405020304" pitchFamily="18" charset="0"/>
              </a:rPr>
              <a:t>SELECT </a:t>
            </a:r>
            <a:endParaRPr lang="en-US" sz="1400" dirty="0"/>
          </a:p>
          <a:p>
            <a:pPr>
              <a:buNone/>
            </a:pPr>
            <a:r>
              <a:rPr lang="en-US" sz="1400" dirty="0">
                <a:solidFill>
                  <a:srgbClr val="000000"/>
                </a:solidFill>
                <a:effectLst/>
                <a:latin typeface="Times New Roman" panose="02020603050405020304" pitchFamily="18" charset="0"/>
              </a:rPr>
              <a:t>[Measures].[Annual Income] ON COLUMNS </a:t>
            </a:r>
            <a:endParaRPr lang="en-US" sz="1400" dirty="0"/>
          </a:p>
          <a:p>
            <a:pPr>
              <a:buNone/>
            </a:pPr>
            <a:r>
              <a:rPr lang="en-US" sz="1400" dirty="0">
                <a:solidFill>
                  <a:srgbClr val="000000"/>
                </a:solidFill>
                <a:effectLst/>
                <a:latin typeface="Times New Roman" panose="02020603050405020304" pitchFamily="18" charset="0"/>
              </a:rPr>
              <a:t>FROM [Fact] </a:t>
            </a:r>
            <a:endParaRPr lang="en-US" sz="1400" dirty="0"/>
          </a:p>
          <a:p>
            <a:pPr>
              <a:buNone/>
            </a:pPr>
            <a:r>
              <a:rPr lang="en-US" sz="1400" dirty="0">
                <a:solidFill>
                  <a:srgbClr val="000000"/>
                </a:solidFill>
                <a:effectLst/>
                <a:latin typeface="Times New Roman" panose="02020603050405020304" pitchFamily="18" charset="0"/>
              </a:rPr>
              <a:t>WHERE ( </a:t>
            </a:r>
            <a:endParaRPr lang="en-US" sz="1400" dirty="0"/>
          </a:p>
          <a:p>
            <a:pPr>
              <a:buNone/>
            </a:pPr>
            <a:r>
              <a:rPr lang="en-US" sz="1400" dirty="0">
                <a:solidFill>
                  <a:srgbClr val="000000"/>
                </a:solidFill>
                <a:effectLst/>
                <a:latin typeface="Times New Roman" panose="02020603050405020304" pitchFamily="18" charset="0"/>
              </a:rPr>
              <a:t>[Dim Gender].[Gender Type].[Female], </a:t>
            </a:r>
            <a:endParaRPr lang="en-US" sz="1400" dirty="0"/>
          </a:p>
          <a:p>
            <a:pPr>
              <a:buNone/>
            </a:pPr>
            <a:r>
              <a:rPr lang="en-US" sz="1400" dirty="0">
                <a:solidFill>
                  <a:srgbClr val="000000"/>
                </a:solidFill>
                <a:effectLst/>
                <a:latin typeface="Times New Roman" panose="02020603050405020304" pitchFamily="18" charset="0"/>
              </a:rPr>
              <a:t>[Dim Category].[Category Name].[ST], </a:t>
            </a:r>
            <a:endParaRPr lang="en-US" sz="1400" dirty="0"/>
          </a:p>
          <a:p>
            <a:pPr>
              <a:buNone/>
            </a:pPr>
            <a:r>
              <a:rPr lang="de-DE" sz="1400" dirty="0">
                <a:solidFill>
                  <a:srgbClr val="000000"/>
                </a:solidFill>
                <a:effectLst/>
                <a:latin typeface="Times New Roman" panose="02020603050405020304" pitchFamily="18" charset="0"/>
              </a:rPr>
              <a:t>[Dim Branch].[Branch Name].[EEE] </a:t>
            </a:r>
            <a:endParaRPr lang="de-DE" sz="1400" dirty="0"/>
          </a:p>
          <a:p>
            <a:pPr>
              <a:buNone/>
            </a:pPr>
            <a:r>
              <a:rPr lang="de-DE" sz="1400" dirty="0">
                <a:solidFill>
                  <a:srgbClr val="000000"/>
                </a:solidFill>
                <a:effectLst/>
                <a:latin typeface="Times New Roman" panose="02020603050405020304" pitchFamily="18" charset="0"/>
              </a:rPr>
              <a:t>)</a:t>
            </a:r>
            <a:endParaRPr lang="en-IN" sz="1400" dirty="0"/>
          </a:p>
        </p:txBody>
      </p:sp>
      <p:sp>
        <p:nvSpPr>
          <p:cNvPr id="5" name="TextBox 4">
            <a:extLst>
              <a:ext uri="{FF2B5EF4-FFF2-40B4-BE49-F238E27FC236}">
                <a16:creationId xmlns:a16="http://schemas.microsoft.com/office/drawing/2014/main" id="{E1A53A28-FC66-8A99-B65D-70A01756BBF6}"/>
              </a:ext>
            </a:extLst>
          </p:cNvPr>
          <p:cNvSpPr txBox="1"/>
          <p:nvPr/>
        </p:nvSpPr>
        <p:spPr>
          <a:xfrm>
            <a:off x="8082116" y="1415845"/>
            <a:ext cx="1838632" cy="369332"/>
          </a:xfrm>
          <a:prstGeom prst="rect">
            <a:avLst/>
          </a:prstGeom>
          <a:noFill/>
        </p:spPr>
        <p:txBody>
          <a:bodyPr wrap="square" rtlCol="0">
            <a:spAutoFit/>
          </a:bodyPr>
          <a:lstStyle/>
          <a:p>
            <a:r>
              <a:rPr lang="en-US" dirty="0"/>
              <a:t>Output:-</a:t>
            </a:r>
            <a:endParaRPr lang="en-IN" dirty="0"/>
          </a:p>
        </p:txBody>
      </p:sp>
      <p:pic>
        <p:nvPicPr>
          <p:cNvPr id="7" name="Picture 6">
            <a:extLst>
              <a:ext uri="{FF2B5EF4-FFF2-40B4-BE49-F238E27FC236}">
                <a16:creationId xmlns:a16="http://schemas.microsoft.com/office/drawing/2014/main" id="{3A6AB5B8-D0E8-E956-0875-39A1F4422403}"/>
              </a:ext>
            </a:extLst>
          </p:cNvPr>
          <p:cNvPicPr>
            <a:picLocks noChangeAspect="1"/>
          </p:cNvPicPr>
          <p:nvPr/>
        </p:nvPicPr>
        <p:blipFill>
          <a:blip r:embed="rId2"/>
          <a:srcRect/>
          <a:stretch/>
        </p:blipFill>
        <p:spPr>
          <a:xfrm>
            <a:off x="8701378" y="2051852"/>
            <a:ext cx="2438740" cy="1231106"/>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E5B2A69F-F65C-DA77-0967-6D49AAE0CB63}"/>
              </a:ext>
            </a:extLst>
          </p:cNvPr>
          <p:cNvSpPr txBox="1"/>
          <p:nvPr/>
        </p:nvSpPr>
        <p:spPr>
          <a:xfrm>
            <a:off x="540774" y="3498401"/>
            <a:ext cx="7787149" cy="369332"/>
          </a:xfrm>
          <a:prstGeom prst="rect">
            <a:avLst/>
          </a:prstGeom>
          <a:noFill/>
        </p:spPr>
        <p:txBody>
          <a:bodyPr wrap="square" rtlCol="0">
            <a:spAutoFit/>
          </a:bodyPr>
          <a:lstStyle/>
          <a:p>
            <a:r>
              <a:rPr lang="en-US" dirty="0">
                <a:latin typeface="Bradley Hand ITC" panose="03070402050302030203" pitchFamily="66" charset="0"/>
              </a:rPr>
              <a:t>--------------------------------------------------------------------------------------------</a:t>
            </a:r>
            <a:endParaRPr lang="en-IN" dirty="0">
              <a:latin typeface="Bradley Hand ITC" panose="03070402050302030203" pitchFamily="66" charset="0"/>
            </a:endParaRPr>
          </a:p>
        </p:txBody>
      </p:sp>
      <p:sp>
        <p:nvSpPr>
          <p:cNvPr id="9" name="TextBox 8">
            <a:extLst>
              <a:ext uri="{FF2B5EF4-FFF2-40B4-BE49-F238E27FC236}">
                <a16:creationId xmlns:a16="http://schemas.microsoft.com/office/drawing/2014/main" id="{74D6204E-2972-F568-6F3C-4DF0689C14F8}"/>
              </a:ext>
            </a:extLst>
          </p:cNvPr>
          <p:cNvSpPr txBox="1"/>
          <p:nvPr/>
        </p:nvSpPr>
        <p:spPr>
          <a:xfrm>
            <a:off x="4955458" y="4052399"/>
            <a:ext cx="6744929" cy="1354217"/>
          </a:xfrm>
          <a:prstGeom prst="rect">
            <a:avLst/>
          </a:prstGeom>
          <a:noFill/>
        </p:spPr>
        <p:txBody>
          <a:bodyPr wrap="square" rtlCol="0">
            <a:spAutoFit/>
          </a:bodyPr>
          <a:lstStyle/>
          <a:p>
            <a:pPr marL="285750" indent="-285750">
              <a:buFont typeface="Wingdings" panose="05000000000000000000" pitchFamily="2" charset="2"/>
              <a:buChar char="Ø"/>
            </a:pPr>
            <a:r>
              <a:rPr lang="en-US" sz="1200" b="1" dirty="0" err="1"/>
              <a:t>Pivot:</a:t>
            </a:r>
            <a:r>
              <a:rPr lang="en-US" sz="1200" dirty="0" err="1">
                <a:solidFill>
                  <a:srgbClr val="000000"/>
                </a:solidFill>
                <a:effectLst/>
                <a:latin typeface="Times New Roman" panose="02020603050405020304" pitchFamily="18" charset="0"/>
              </a:rPr>
              <a:t>Compare</a:t>
            </a:r>
            <a:r>
              <a:rPr lang="en-US" sz="1200" dirty="0">
                <a:solidFill>
                  <a:srgbClr val="000000"/>
                </a:solidFill>
                <a:effectLst/>
                <a:latin typeface="Times New Roman" panose="02020603050405020304" pitchFamily="18" charset="0"/>
              </a:rPr>
              <a:t> rank of students across branch (columns) and gender (rows)?</a:t>
            </a:r>
            <a:endParaRPr lang="en-US" sz="1200" b="1" dirty="0"/>
          </a:p>
          <a:p>
            <a:pPr>
              <a:buNone/>
            </a:pPr>
            <a:r>
              <a:rPr lang="en-US" sz="1400" dirty="0">
                <a:solidFill>
                  <a:srgbClr val="000000"/>
                </a:solidFill>
                <a:effectLst/>
                <a:latin typeface="Times New Roman" panose="02020603050405020304" pitchFamily="18" charset="0"/>
              </a:rPr>
              <a:t>SELECT </a:t>
            </a:r>
            <a:endParaRPr lang="en-US" sz="1400" dirty="0"/>
          </a:p>
          <a:p>
            <a:pPr>
              <a:buNone/>
            </a:pPr>
            <a:r>
              <a:rPr lang="en-US" sz="1400" dirty="0">
                <a:solidFill>
                  <a:srgbClr val="000000"/>
                </a:solidFill>
                <a:effectLst/>
                <a:latin typeface="Times New Roman" panose="02020603050405020304" pitchFamily="18" charset="0"/>
              </a:rPr>
              <a:t>[Dim Branch].[Branch Name].MEMBERS ON COLUMNS, </a:t>
            </a:r>
            <a:endParaRPr lang="en-US" sz="1400" dirty="0"/>
          </a:p>
          <a:p>
            <a:pPr>
              <a:buNone/>
            </a:pPr>
            <a:r>
              <a:rPr lang="en-US" sz="1400" dirty="0">
                <a:solidFill>
                  <a:srgbClr val="000000"/>
                </a:solidFill>
                <a:effectLst/>
                <a:latin typeface="Times New Roman" panose="02020603050405020304" pitchFamily="18" charset="0"/>
              </a:rPr>
              <a:t>[Dim Gender].[Gender Type].MEMBERS ON ROWS </a:t>
            </a:r>
            <a:endParaRPr lang="en-US" sz="1400" dirty="0"/>
          </a:p>
          <a:p>
            <a:pPr>
              <a:buNone/>
            </a:pPr>
            <a:r>
              <a:rPr lang="en-US" sz="1400" dirty="0">
                <a:solidFill>
                  <a:srgbClr val="000000"/>
                </a:solidFill>
                <a:effectLst/>
                <a:latin typeface="Times New Roman" panose="02020603050405020304" pitchFamily="18" charset="0"/>
              </a:rPr>
              <a:t>FROM [Fact] </a:t>
            </a:r>
            <a:endParaRPr lang="en-US" sz="1400" dirty="0"/>
          </a:p>
          <a:p>
            <a:pPr>
              <a:buNone/>
            </a:pPr>
            <a:r>
              <a:rPr lang="en-US" sz="1400" dirty="0">
                <a:solidFill>
                  <a:srgbClr val="000000"/>
                </a:solidFill>
                <a:effectLst/>
                <a:latin typeface="Times New Roman" panose="02020603050405020304" pitchFamily="18" charset="0"/>
              </a:rPr>
              <a:t>WHERE ([Measures].[Rank])</a:t>
            </a:r>
            <a:endParaRPr lang="en-IN" sz="1400" b="1" dirty="0"/>
          </a:p>
        </p:txBody>
      </p:sp>
      <p:pic>
        <p:nvPicPr>
          <p:cNvPr id="11" name="Picture 10">
            <a:extLst>
              <a:ext uri="{FF2B5EF4-FFF2-40B4-BE49-F238E27FC236}">
                <a16:creationId xmlns:a16="http://schemas.microsoft.com/office/drawing/2014/main" id="{0C78F7CD-0177-D010-D864-1A0B91F85568}"/>
              </a:ext>
            </a:extLst>
          </p:cNvPr>
          <p:cNvPicPr>
            <a:picLocks noChangeAspect="1"/>
          </p:cNvPicPr>
          <p:nvPr/>
        </p:nvPicPr>
        <p:blipFill>
          <a:blip r:embed="rId3"/>
          <a:srcRect/>
          <a:stretch/>
        </p:blipFill>
        <p:spPr>
          <a:xfrm>
            <a:off x="1165417" y="4654418"/>
            <a:ext cx="3062456" cy="1354216"/>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68095F2F-466A-76C9-40B8-9A491534947D}"/>
              </a:ext>
            </a:extLst>
          </p:cNvPr>
          <p:cNvSpPr txBox="1"/>
          <p:nvPr/>
        </p:nvSpPr>
        <p:spPr>
          <a:xfrm>
            <a:off x="801476" y="3867733"/>
            <a:ext cx="1292648" cy="369332"/>
          </a:xfrm>
          <a:prstGeom prst="rect">
            <a:avLst/>
          </a:prstGeom>
          <a:noFill/>
        </p:spPr>
        <p:txBody>
          <a:bodyPr wrap="square" rtlCol="0">
            <a:spAutoFit/>
          </a:bodyPr>
          <a:lstStyle/>
          <a:p>
            <a:r>
              <a:rPr lang="en-US" dirty="0"/>
              <a:t>Output:-</a:t>
            </a:r>
            <a:endParaRPr lang="en-IN" dirty="0"/>
          </a:p>
        </p:txBody>
      </p:sp>
    </p:spTree>
    <p:extLst>
      <p:ext uri="{BB962C8B-B14F-4D97-AF65-F5344CB8AC3E}">
        <p14:creationId xmlns:p14="http://schemas.microsoft.com/office/powerpoint/2010/main" val="3883947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7A5FDD-B5B3-DAC9-52AD-7CA3FA74248B}"/>
              </a:ext>
            </a:extLst>
          </p:cNvPr>
          <p:cNvSpPr>
            <a:spLocks noGrp="1"/>
          </p:cNvSpPr>
          <p:nvPr>
            <p:ph type="title"/>
          </p:nvPr>
        </p:nvSpPr>
        <p:spPr/>
        <p:txBody>
          <a:bodyPr/>
          <a:lstStyle/>
          <a:p>
            <a:r>
              <a:rPr lang="en-IN" dirty="0"/>
              <a:t>OLAP Operations &amp; Visualization…..</a:t>
            </a:r>
          </a:p>
        </p:txBody>
      </p:sp>
      <p:sp>
        <p:nvSpPr>
          <p:cNvPr id="4" name="TextBox 3">
            <a:extLst>
              <a:ext uri="{FF2B5EF4-FFF2-40B4-BE49-F238E27FC236}">
                <a16:creationId xmlns:a16="http://schemas.microsoft.com/office/drawing/2014/main" id="{4806291B-6D4A-5530-576E-43BF1D1D1D76}"/>
              </a:ext>
            </a:extLst>
          </p:cNvPr>
          <p:cNvSpPr txBox="1"/>
          <p:nvPr/>
        </p:nvSpPr>
        <p:spPr>
          <a:xfrm>
            <a:off x="373626" y="1307690"/>
            <a:ext cx="776748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OLAP results were exported and cleaned in Excel. </a:t>
            </a:r>
          </a:p>
          <a:p>
            <a:pPr marL="285750" indent="-285750">
              <a:buFont typeface="Arial" panose="020B0604020202020204" pitchFamily="34" charset="0"/>
              <a:buChar char="•"/>
            </a:pPr>
            <a:r>
              <a:rPr lang="en-US" dirty="0"/>
              <a:t>Handled missing values manually for accurate visual output.</a:t>
            </a:r>
          </a:p>
          <a:p>
            <a:pPr marL="285750" indent="-285750">
              <a:buFont typeface="Arial" panose="020B0604020202020204" pitchFamily="34" charset="0"/>
              <a:buChar char="•"/>
            </a:pPr>
            <a:r>
              <a:rPr lang="en-US" dirty="0"/>
              <a:t>Final visualizations created using Orange Tool to identify user trends and behaviors.</a:t>
            </a:r>
            <a:endParaRPr lang="en-IN" dirty="0"/>
          </a:p>
        </p:txBody>
      </p:sp>
      <p:pic>
        <p:nvPicPr>
          <p:cNvPr id="6" name="Picture 5">
            <a:extLst>
              <a:ext uri="{FF2B5EF4-FFF2-40B4-BE49-F238E27FC236}">
                <a16:creationId xmlns:a16="http://schemas.microsoft.com/office/drawing/2014/main" id="{A07E913D-CC9E-F0A9-3498-5676C9645196}"/>
              </a:ext>
            </a:extLst>
          </p:cNvPr>
          <p:cNvPicPr>
            <a:picLocks noChangeAspect="1"/>
          </p:cNvPicPr>
          <p:nvPr/>
        </p:nvPicPr>
        <p:blipFill>
          <a:blip r:embed="rId2"/>
          <a:stretch>
            <a:fillRect/>
          </a:stretch>
        </p:blipFill>
        <p:spPr>
          <a:xfrm>
            <a:off x="838200" y="2748743"/>
            <a:ext cx="3379839" cy="1685605"/>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4FF0FE0D-83EC-7852-17B1-804E6EA984A2}"/>
              </a:ext>
            </a:extLst>
          </p:cNvPr>
          <p:cNvPicPr>
            <a:picLocks noChangeAspect="1"/>
          </p:cNvPicPr>
          <p:nvPr/>
        </p:nvPicPr>
        <p:blipFill>
          <a:blip r:embed="rId3"/>
          <a:stretch>
            <a:fillRect/>
          </a:stretch>
        </p:blipFill>
        <p:spPr>
          <a:xfrm>
            <a:off x="3637934" y="3975985"/>
            <a:ext cx="3744619" cy="1834879"/>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BAEECCF6-C2E0-265F-2E10-190C5AB6F0BF}"/>
              </a:ext>
            </a:extLst>
          </p:cNvPr>
          <p:cNvPicPr>
            <a:picLocks noChangeAspect="1"/>
          </p:cNvPicPr>
          <p:nvPr/>
        </p:nvPicPr>
        <p:blipFill>
          <a:blip r:embed="rId4"/>
          <a:stretch>
            <a:fillRect/>
          </a:stretch>
        </p:blipFill>
        <p:spPr>
          <a:xfrm>
            <a:off x="6096000" y="2379803"/>
            <a:ext cx="3379840" cy="120032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6063C39B-2751-A277-14E7-FA32360A6741}"/>
              </a:ext>
            </a:extLst>
          </p:cNvPr>
          <p:cNvPicPr>
            <a:picLocks noChangeAspect="1"/>
          </p:cNvPicPr>
          <p:nvPr/>
        </p:nvPicPr>
        <p:blipFill>
          <a:blip r:embed="rId5"/>
          <a:stretch>
            <a:fillRect/>
          </a:stretch>
        </p:blipFill>
        <p:spPr>
          <a:xfrm>
            <a:off x="8250511" y="3403653"/>
            <a:ext cx="3863551" cy="20444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05574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4283FB-6702-7B94-9058-0141302E9B80}"/>
              </a:ext>
            </a:extLst>
          </p:cNvPr>
          <p:cNvSpPr>
            <a:spLocks noGrp="1"/>
          </p:cNvSpPr>
          <p:nvPr>
            <p:ph type="title"/>
          </p:nvPr>
        </p:nvSpPr>
        <p:spPr/>
        <p:txBody>
          <a:bodyPr/>
          <a:lstStyle/>
          <a:p>
            <a:r>
              <a:rPr lang="en-US" b="1" spc="-10" dirty="0">
                <a:effectLst/>
                <a:ea typeface="Times New Roman" panose="02020603050405020304" pitchFamily="18" charset="0"/>
              </a:rPr>
              <a:t>Perform Data Mining on the Dataset…..</a:t>
            </a:r>
            <a:endParaRPr lang="en-IN" dirty="0"/>
          </a:p>
        </p:txBody>
      </p:sp>
      <p:sp>
        <p:nvSpPr>
          <p:cNvPr id="5" name="TextBox 4">
            <a:extLst>
              <a:ext uri="{FF2B5EF4-FFF2-40B4-BE49-F238E27FC236}">
                <a16:creationId xmlns:a16="http://schemas.microsoft.com/office/drawing/2014/main" id="{F7921666-C636-149A-8EF0-5BB6E39AB5B6}"/>
              </a:ext>
            </a:extLst>
          </p:cNvPr>
          <p:cNvSpPr txBox="1"/>
          <p:nvPr/>
        </p:nvSpPr>
        <p:spPr>
          <a:xfrm>
            <a:off x="698090" y="1160206"/>
            <a:ext cx="11307097" cy="1200329"/>
          </a:xfrm>
          <a:prstGeom prst="rect">
            <a:avLst/>
          </a:prstGeom>
          <a:noFill/>
        </p:spPr>
        <p:txBody>
          <a:bodyPr wrap="square" rtlCol="0">
            <a:spAutoFit/>
          </a:bodyPr>
          <a:lstStyle/>
          <a:p>
            <a:pPr marL="285750" indent="-285750">
              <a:buFont typeface="Wingdings" panose="05000000000000000000" pitchFamily="2" charset="2"/>
              <a:buChar char="ü"/>
            </a:pPr>
            <a:r>
              <a:rPr lang="en-US" dirty="0"/>
              <a:t>Remove the noise data.</a:t>
            </a:r>
          </a:p>
          <a:p>
            <a:pPr marL="285750" indent="-285750">
              <a:buFont typeface="Wingdings" panose="05000000000000000000" pitchFamily="2" charset="2"/>
              <a:buChar char="ü"/>
            </a:pPr>
            <a:r>
              <a:rPr lang="en-US" dirty="0"/>
              <a:t>A</a:t>
            </a:r>
            <a:r>
              <a:rPr lang="en-US" sz="1800" dirty="0"/>
              <a:t>pply preprocessing technique to the cleaned data.</a:t>
            </a:r>
          </a:p>
          <a:p>
            <a:pPr marL="285750" indent="-285750">
              <a:buFont typeface="Wingdings" panose="05000000000000000000" pitchFamily="2" charset="2"/>
              <a:buChar char="ü"/>
            </a:pPr>
            <a:r>
              <a:rPr lang="en-US" dirty="0"/>
              <a:t>And then use</a:t>
            </a:r>
            <a:r>
              <a:rPr lang="en-US" sz="1800" dirty="0"/>
              <a:t> test score to decide that which model is best.</a:t>
            </a:r>
          </a:p>
          <a:p>
            <a:pPr marL="285750" indent="-285750">
              <a:buFont typeface="Wingdings" panose="05000000000000000000" pitchFamily="2" charset="2"/>
              <a:buChar char="ü"/>
            </a:pPr>
            <a:r>
              <a:rPr lang="en-US" dirty="0"/>
              <a:t>So then finally we can perform prediction.</a:t>
            </a:r>
            <a:endParaRPr lang="en-US" sz="1800" dirty="0"/>
          </a:p>
        </p:txBody>
      </p:sp>
      <p:sp>
        <p:nvSpPr>
          <p:cNvPr id="6" name="TextBox 5">
            <a:extLst>
              <a:ext uri="{FF2B5EF4-FFF2-40B4-BE49-F238E27FC236}">
                <a16:creationId xmlns:a16="http://schemas.microsoft.com/office/drawing/2014/main" id="{C7BC9A69-BDDB-A894-1801-56FACC56E2F9}"/>
              </a:ext>
            </a:extLst>
          </p:cNvPr>
          <p:cNvSpPr txBox="1"/>
          <p:nvPr/>
        </p:nvSpPr>
        <p:spPr>
          <a:xfrm>
            <a:off x="838200" y="2476936"/>
            <a:ext cx="2595716" cy="369332"/>
          </a:xfrm>
          <a:prstGeom prst="rect">
            <a:avLst/>
          </a:prstGeom>
          <a:noFill/>
        </p:spPr>
        <p:txBody>
          <a:bodyPr wrap="square" rtlCol="0">
            <a:spAutoFit/>
          </a:bodyPr>
          <a:lstStyle/>
          <a:p>
            <a:r>
              <a:rPr lang="en-US" sz="1800" dirty="0"/>
              <a:t>Without preprocessing                        </a:t>
            </a:r>
            <a:endParaRPr lang="en-IN" dirty="0"/>
          </a:p>
        </p:txBody>
      </p:sp>
      <p:sp>
        <p:nvSpPr>
          <p:cNvPr id="8" name="TextBox 7">
            <a:extLst>
              <a:ext uri="{FF2B5EF4-FFF2-40B4-BE49-F238E27FC236}">
                <a16:creationId xmlns:a16="http://schemas.microsoft.com/office/drawing/2014/main" id="{03C124A0-C545-6BE5-9978-1ECFD5ACF55D}"/>
              </a:ext>
            </a:extLst>
          </p:cNvPr>
          <p:cNvSpPr txBox="1"/>
          <p:nvPr/>
        </p:nvSpPr>
        <p:spPr>
          <a:xfrm>
            <a:off x="4370440" y="2548471"/>
            <a:ext cx="3175819" cy="369332"/>
          </a:xfrm>
          <a:prstGeom prst="rect">
            <a:avLst/>
          </a:prstGeom>
          <a:noFill/>
        </p:spPr>
        <p:txBody>
          <a:bodyPr wrap="square" rtlCol="0">
            <a:spAutoFit/>
          </a:bodyPr>
          <a:lstStyle/>
          <a:p>
            <a:r>
              <a:rPr lang="en-US" sz="1800" dirty="0"/>
              <a:t>With preprocessing</a:t>
            </a:r>
            <a:endParaRPr lang="en-IN" dirty="0"/>
          </a:p>
        </p:txBody>
      </p:sp>
      <p:pic>
        <p:nvPicPr>
          <p:cNvPr id="11" name="Picture 10">
            <a:extLst>
              <a:ext uri="{FF2B5EF4-FFF2-40B4-BE49-F238E27FC236}">
                <a16:creationId xmlns:a16="http://schemas.microsoft.com/office/drawing/2014/main" id="{DC84510A-CD28-8DA8-21CA-FA8BB91B4949}"/>
              </a:ext>
            </a:extLst>
          </p:cNvPr>
          <p:cNvPicPr>
            <a:picLocks noChangeAspect="1"/>
          </p:cNvPicPr>
          <p:nvPr/>
        </p:nvPicPr>
        <p:blipFill>
          <a:blip r:embed="rId2"/>
          <a:srcRect/>
          <a:stretch/>
        </p:blipFill>
        <p:spPr>
          <a:xfrm>
            <a:off x="675302" y="2960172"/>
            <a:ext cx="2859991" cy="2354996"/>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78430950-DB94-5FC2-E467-B3841C7B93AA}"/>
              </a:ext>
            </a:extLst>
          </p:cNvPr>
          <p:cNvPicPr>
            <a:picLocks noChangeAspect="1"/>
          </p:cNvPicPr>
          <p:nvPr/>
        </p:nvPicPr>
        <p:blipFill>
          <a:blip r:embed="rId3"/>
          <a:srcRect/>
          <a:stretch/>
        </p:blipFill>
        <p:spPr>
          <a:xfrm>
            <a:off x="4012159" y="2952381"/>
            <a:ext cx="2859992" cy="2370577"/>
          </a:xfrm>
          <a:prstGeom prst="rect">
            <a:avLst/>
          </a:prstGeom>
          <a:ln>
            <a:noFill/>
          </a:ln>
          <a:effectLst>
            <a:outerShdw blurRad="190500" algn="tl" rotWithShape="0">
              <a:srgbClr val="000000">
                <a:alpha val="70000"/>
              </a:srgbClr>
            </a:outerShdw>
          </a:effectLst>
        </p:spPr>
      </p:pic>
      <p:sp>
        <p:nvSpPr>
          <p:cNvPr id="18" name="TextBox 17">
            <a:extLst>
              <a:ext uri="{FF2B5EF4-FFF2-40B4-BE49-F238E27FC236}">
                <a16:creationId xmlns:a16="http://schemas.microsoft.com/office/drawing/2014/main" id="{5E4E3979-0C03-E3BC-77CB-37A7EAB3EB10}"/>
              </a:ext>
            </a:extLst>
          </p:cNvPr>
          <p:cNvSpPr txBox="1"/>
          <p:nvPr/>
        </p:nvSpPr>
        <p:spPr>
          <a:xfrm>
            <a:off x="462116" y="5692877"/>
            <a:ext cx="9960078" cy="369332"/>
          </a:xfrm>
          <a:prstGeom prst="rect">
            <a:avLst/>
          </a:prstGeom>
          <a:noFill/>
        </p:spPr>
        <p:txBody>
          <a:bodyPr wrap="square" rtlCol="0">
            <a:spAutoFit/>
          </a:bodyPr>
          <a:lstStyle/>
          <a:p>
            <a:pPr marL="285750" indent="-285750">
              <a:buFont typeface="Wingdings" panose="05000000000000000000" pitchFamily="2" charset="2"/>
              <a:buChar char="ü"/>
            </a:pPr>
            <a:r>
              <a:rPr lang="en-IN" dirty="0"/>
              <a:t>Random Forest has the most accuracy.</a:t>
            </a:r>
          </a:p>
        </p:txBody>
      </p:sp>
      <p:pic>
        <p:nvPicPr>
          <p:cNvPr id="4" name="Picture 3">
            <a:extLst>
              <a:ext uri="{FF2B5EF4-FFF2-40B4-BE49-F238E27FC236}">
                <a16:creationId xmlns:a16="http://schemas.microsoft.com/office/drawing/2014/main" id="{49A834D3-8528-945C-1599-1F536B42C769}"/>
              </a:ext>
            </a:extLst>
          </p:cNvPr>
          <p:cNvPicPr>
            <a:picLocks noChangeAspect="1"/>
          </p:cNvPicPr>
          <p:nvPr/>
        </p:nvPicPr>
        <p:blipFill>
          <a:blip r:embed="rId4"/>
          <a:stretch>
            <a:fillRect/>
          </a:stretch>
        </p:blipFill>
        <p:spPr>
          <a:xfrm>
            <a:off x="7639664" y="3004445"/>
            <a:ext cx="4206605" cy="2499577"/>
          </a:xfrm>
          <a:prstGeom prst="rect">
            <a:avLst/>
          </a:prstGeom>
        </p:spPr>
      </p:pic>
      <p:sp>
        <p:nvSpPr>
          <p:cNvPr id="9" name="TextBox 8">
            <a:extLst>
              <a:ext uri="{FF2B5EF4-FFF2-40B4-BE49-F238E27FC236}">
                <a16:creationId xmlns:a16="http://schemas.microsoft.com/office/drawing/2014/main" id="{4E06165F-34D8-839A-3D84-D4AA9597C861}"/>
              </a:ext>
            </a:extLst>
          </p:cNvPr>
          <p:cNvSpPr txBox="1"/>
          <p:nvPr/>
        </p:nvSpPr>
        <p:spPr>
          <a:xfrm>
            <a:off x="7639664" y="2590171"/>
            <a:ext cx="6096000" cy="369332"/>
          </a:xfrm>
          <a:prstGeom prst="rect">
            <a:avLst/>
          </a:prstGeom>
          <a:noFill/>
        </p:spPr>
        <p:txBody>
          <a:bodyPr wrap="square">
            <a:spAutoFit/>
          </a:bodyPr>
          <a:lstStyle/>
          <a:p>
            <a:r>
              <a:rPr lang="en-US" sz="1800" dirty="0"/>
              <a:t>With preprocessing with data sampler</a:t>
            </a:r>
            <a:endParaRPr lang="en-IN" dirty="0"/>
          </a:p>
        </p:txBody>
      </p:sp>
    </p:spTree>
    <p:extLst>
      <p:ext uri="{BB962C8B-B14F-4D97-AF65-F5344CB8AC3E}">
        <p14:creationId xmlns:p14="http://schemas.microsoft.com/office/powerpoint/2010/main" val="3898012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B8B459-C1EF-9A57-F762-2A169B037A35}"/>
              </a:ext>
            </a:extLst>
          </p:cNvPr>
          <p:cNvSpPr>
            <a:spLocks noGrp="1"/>
          </p:cNvSpPr>
          <p:nvPr>
            <p:ph type="title"/>
          </p:nvPr>
        </p:nvSpPr>
        <p:spPr/>
        <p:txBody>
          <a:bodyPr/>
          <a:lstStyle/>
          <a:p>
            <a:r>
              <a:rPr lang="en-US" b="1" dirty="0">
                <a:effectLst/>
                <a:ea typeface="Times New Roman" panose="02020603050405020304" pitchFamily="18" charset="0"/>
                <a:cs typeface="Times New Roman" panose="02020603050405020304" pitchFamily="18" charset="0"/>
              </a:rPr>
              <a:t>EVALUATION METRICS…..</a:t>
            </a:r>
            <a:endParaRPr lang="en-IN" dirty="0">
              <a:cs typeface="Times New Roman" panose="02020603050405020304" pitchFamily="18" charset="0"/>
            </a:endParaRPr>
          </a:p>
        </p:txBody>
      </p:sp>
      <p:pic>
        <p:nvPicPr>
          <p:cNvPr id="5" name="Picture 4">
            <a:extLst>
              <a:ext uri="{FF2B5EF4-FFF2-40B4-BE49-F238E27FC236}">
                <a16:creationId xmlns:a16="http://schemas.microsoft.com/office/drawing/2014/main" id="{CBBB94EF-89CD-617F-900E-1DC8A8D13363}"/>
              </a:ext>
            </a:extLst>
          </p:cNvPr>
          <p:cNvPicPr>
            <a:picLocks noChangeAspect="1"/>
          </p:cNvPicPr>
          <p:nvPr/>
        </p:nvPicPr>
        <p:blipFill>
          <a:blip r:embed="rId2"/>
          <a:srcRect/>
          <a:stretch/>
        </p:blipFill>
        <p:spPr>
          <a:xfrm>
            <a:off x="729741" y="2515387"/>
            <a:ext cx="4481357" cy="2009119"/>
          </a:xfrm>
          <a:prstGeom prst="rect">
            <a:avLst/>
          </a:prstGeom>
        </p:spPr>
      </p:pic>
      <p:pic>
        <p:nvPicPr>
          <p:cNvPr id="7" name="Picture 6">
            <a:extLst>
              <a:ext uri="{FF2B5EF4-FFF2-40B4-BE49-F238E27FC236}">
                <a16:creationId xmlns:a16="http://schemas.microsoft.com/office/drawing/2014/main" id="{EB357B08-F6B7-8CC6-B4F1-0D70DC1F307A}"/>
              </a:ext>
            </a:extLst>
          </p:cNvPr>
          <p:cNvPicPr>
            <a:picLocks noChangeAspect="1"/>
          </p:cNvPicPr>
          <p:nvPr/>
        </p:nvPicPr>
        <p:blipFill>
          <a:blip r:embed="rId3"/>
          <a:srcRect/>
          <a:stretch/>
        </p:blipFill>
        <p:spPr>
          <a:xfrm>
            <a:off x="6391064" y="45820"/>
            <a:ext cx="4483314" cy="2476941"/>
          </a:xfrm>
          <a:prstGeom prst="rect">
            <a:avLst/>
          </a:prstGeom>
        </p:spPr>
      </p:pic>
      <p:sp>
        <p:nvSpPr>
          <p:cNvPr id="11" name="TextBox 10">
            <a:extLst>
              <a:ext uri="{FF2B5EF4-FFF2-40B4-BE49-F238E27FC236}">
                <a16:creationId xmlns:a16="http://schemas.microsoft.com/office/drawing/2014/main" id="{A11A8F4F-A633-EC02-3761-6791C3856F76}"/>
              </a:ext>
            </a:extLst>
          </p:cNvPr>
          <p:cNvSpPr txBox="1"/>
          <p:nvPr/>
        </p:nvSpPr>
        <p:spPr>
          <a:xfrm>
            <a:off x="1740310" y="4642972"/>
            <a:ext cx="6096000" cy="369332"/>
          </a:xfrm>
          <a:prstGeom prst="rect">
            <a:avLst/>
          </a:prstGeom>
          <a:noFill/>
        </p:spPr>
        <p:txBody>
          <a:bodyPr wrap="square">
            <a:spAutoFit/>
          </a:bodyPr>
          <a:lstStyle/>
          <a:p>
            <a:r>
              <a:rPr lang="en-US" sz="1800" dirty="0"/>
              <a:t>Without preprocessing                        </a:t>
            </a:r>
            <a:endParaRPr lang="en-IN" dirty="0"/>
          </a:p>
        </p:txBody>
      </p:sp>
      <p:sp>
        <p:nvSpPr>
          <p:cNvPr id="13" name="TextBox 12">
            <a:extLst>
              <a:ext uri="{FF2B5EF4-FFF2-40B4-BE49-F238E27FC236}">
                <a16:creationId xmlns:a16="http://schemas.microsoft.com/office/drawing/2014/main" id="{B3D3162C-53E4-31F8-E964-535DA6C43423}"/>
              </a:ext>
            </a:extLst>
          </p:cNvPr>
          <p:cNvSpPr txBox="1"/>
          <p:nvPr/>
        </p:nvSpPr>
        <p:spPr>
          <a:xfrm>
            <a:off x="7285704" y="2670303"/>
            <a:ext cx="6096000" cy="369332"/>
          </a:xfrm>
          <a:prstGeom prst="rect">
            <a:avLst/>
          </a:prstGeom>
          <a:noFill/>
        </p:spPr>
        <p:txBody>
          <a:bodyPr wrap="square">
            <a:spAutoFit/>
          </a:bodyPr>
          <a:lstStyle/>
          <a:p>
            <a:r>
              <a:rPr lang="en-US" sz="1800" dirty="0"/>
              <a:t>With preprocessing</a:t>
            </a:r>
            <a:endParaRPr lang="en-IN" dirty="0"/>
          </a:p>
        </p:txBody>
      </p:sp>
      <p:pic>
        <p:nvPicPr>
          <p:cNvPr id="4" name="Picture 3">
            <a:extLst>
              <a:ext uri="{FF2B5EF4-FFF2-40B4-BE49-F238E27FC236}">
                <a16:creationId xmlns:a16="http://schemas.microsoft.com/office/drawing/2014/main" id="{784FEC0D-17AA-6487-29F2-9478563811ED}"/>
              </a:ext>
            </a:extLst>
          </p:cNvPr>
          <p:cNvPicPr>
            <a:picLocks noChangeAspect="1"/>
          </p:cNvPicPr>
          <p:nvPr/>
        </p:nvPicPr>
        <p:blipFill>
          <a:blip r:embed="rId4"/>
          <a:stretch>
            <a:fillRect/>
          </a:stretch>
        </p:blipFill>
        <p:spPr>
          <a:xfrm>
            <a:off x="6784258" y="3244581"/>
            <a:ext cx="4310895" cy="2476941"/>
          </a:xfrm>
          <a:prstGeom prst="rect">
            <a:avLst/>
          </a:prstGeom>
        </p:spPr>
      </p:pic>
      <p:sp>
        <p:nvSpPr>
          <p:cNvPr id="8" name="TextBox 7">
            <a:extLst>
              <a:ext uri="{FF2B5EF4-FFF2-40B4-BE49-F238E27FC236}">
                <a16:creationId xmlns:a16="http://schemas.microsoft.com/office/drawing/2014/main" id="{33A7B4FF-354E-27D1-61E6-DE0181C1929F}"/>
              </a:ext>
            </a:extLst>
          </p:cNvPr>
          <p:cNvSpPr txBox="1"/>
          <p:nvPr/>
        </p:nvSpPr>
        <p:spPr>
          <a:xfrm>
            <a:off x="7528953" y="5918504"/>
            <a:ext cx="6690850" cy="369332"/>
          </a:xfrm>
          <a:prstGeom prst="rect">
            <a:avLst/>
          </a:prstGeom>
          <a:noFill/>
        </p:spPr>
        <p:txBody>
          <a:bodyPr wrap="square">
            <a:spAutoFit/>
          </a:bodyPr>
          <a:lstStyle/>
          <a:p>
            <a:r>
              <a:rPr lang="en-US" sz="1800" dirty="0"/>
              <a:t>With preprocessing with data sampler</a:t>
            </a:r>
            <a:endParaRPr lang="en-IN" dirty="0"/>
          </a:p>
        </p:txBody>
      </p:sp>
    </p:spTree>
    <p:extLst>
      <p:ext uri="{BB962C8B-B14F-4D97-AF65-F5344CB8AC3E}">
        <p14:creationId xmlns:p14="http://schemas.microsoft.com/office/powerpoint/2010/main" val="1039691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F43776-A63A-0BC0-7CE1-7BF579C398D0}"/>
              </a:ext>
            </a:extLst>
          </p:cNvPr>
          <p:cNvSpPr>
            <a:spLocks noGrp="1"/>
          </p:cNvSpPr>
          <p:nvPr>
            <p:ph type="title"/>
          </p:nvPr>
        </p:nvSpPr>
        <p:spPr>
          <a:xfrm>
            <a:off x="838200" y="522322"/>
            <a:ext cx="10515600" cy="637198"/>
          </a:xfrm>
        </p:spPr>
        <p:txBody>
          <a:bodyPr/>
          <a:lstStyle/>
          <a:p>
            <a:r>
              <a:rPr lang="en-US" dirty="0">
                <a:solidFill>
                  <a:srgbClr val="FEA56B"/>
                </a:solidFill>
              </a:rPr>
              <a:t>OVERALL WORKFLOW ……</a:t>
            </a:r>
            <a:endParaRPr lang="en-IN" dirty="0">
              <a:solidFill>
                <a:srgbClr val="FEA56B"/>
              </a:solidFill>
            </a:endParaRPr>
          </a:p>
        </p:txBody>
      </p:sp>
      <p:pic>
        <p:nvPicPr>
          <p:cNvPr id="6" name="Picture 5">
            <a:extLst>
              <a:ext uri="{FF2B5EF4-FFF2-40B4-BE49-F238E27FC236}">
                <a16:creationId xmlns:a16="http://schemas.microsoft.com/office/drawing/2014/main" id="{76CAAB80-408D-6F27-7AF5-B47920F5B7FE}"/>
              </a:ext>
            </a:extLst>
          </p:cNvPr>
          <p:cNvPicPr>
            <a:picLocks noChangeAspect="1"/>
          </p:cNvPicPr>
          <p:nvPr/>
        </p:nvPicPr>
        <p:blipFill>
          <a:blip r:embed="rId2"/>
          <a:srcRect/>
          <a:stretch/>
        </p:blipFill>
        <p:spPr>
          <a:xfrm>
            <a:off x="1052052" y="1412472"/>
            <a:ext cx="10137057" cy="4883545"/>
          </a:xfrm>
          <a:prstGeom prst="rect">
            <a:avLst/>
          </a:prstGeom>
        </p:spPr>
      </p:pic>
    </p:spTree>
    <p:extLst>
      <p:ext uri="{BB962C8B-B14F-4D97-AF65-F5344CB8AC3E}">
        <p14:creationId xmlns:p14="http://schemas.microsoft.com/office/powerpoint/2010/main" val="119940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150558-7FDA-F27D-405A-B7B3E6C2788F}"/>
              </a:ext>
            </a:extLst>
          </p:cNvPr>
          <p:cNvSpPr>
            <a:spLocks noGrp="1"/>
          </p:cNvSpPr>
          <p:nvPr>
            <p:ph type="title"/>
          </p:nvPr>
        </p:nvSpPr>
        <p:spPr/>
        <p:txBody>
          <a:bodyPr/>
          <a:lstStyle/>
          <a:p>
            <a:r>
              <a:rPr lang="en-US" dirty="0"/>
              <a:t>Bar plot –Analysis…..</a:t>
            </a:r>
            <a:endParaRPr lang="en-IN" dirty="0"/>
          </a:p>
        </p:txBody>
      </p:sp>
      <p:pic>
        <p:nvPicPr>
          <p:cNvPr id="5" name="Picture 4">
            <a:extLst>
              <a:ext uri="{FF2B5EF4-FFF2-40B4-BE49-F238E27FC236}">
                <a16:creationId xmlns:a16="http://schemas.microsoft.com/office/drawing/2014/main" id="{B93E6C04-9255-8878-83B2-1DEA1E7158E4}"/>
              </a:ext>
            </a:extLst>
          </p:cNvPr>
          <p:cNvPicPr>
            <a:picLocks noChangeAspect="1"/>
          </p:cNvPicPr>
          <p:nvPr/>
        </p:nvPicPr>
        <p:blipFill>
          <a:blip r:embed="rId2"/>
          <a:srcRect/>
          <a:stretch/>
        </p:blipFill>
        <p:spPr>
          <a:xfrm>
            <a:off x="1469360" y="1465007"/>
            <a:ext cx="8928814" cy="4670322"/>
          </a:xfrm>
          <a:prstGeom prst="rect">
            <a:avLst/>
          </a:prstGeom>
        </p:spPr>
      </p:pic>
    </p:spTree>
    <p:extLst>
      <p:ext uri="{BB962C8B-B14F-4D97-AF65-F5344CB8AC3E}">
        <p14:creationId xmlns:p14="http://schemas.microsoft.com/office/powerpoint/2010/main" val="765698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5ECBC2-24AC-61D5-77DC-80C69D612283}"/>
              </a:ext>
            </a:extLst>
          </p:cNvPr>
          <p:cNvSpPr>
            <a:spLocks noGrp="1"/>
          </p:cNvSpPr>
          <p:nvPr>
            <p:ph type="title"/>
          </p:nvPr>
        </p:nvSpPr>
        <p:spPr/>
        <p:txBody>
          <a:bodyPr/>
          <a:lstStyle/>
          <a:p>
            <a:r>
              <a:rPr lang="en-US" dirty="0"/>
              <a:t>Predictions…..</a:t>
            </a:r>
            <a:endParaRPr lang="en-IN" dirty="0"/>
          </a:p>
        </p:txBody>
      </p:sp>
      <p:pic>
        <p:nvPicPr>
          <p:cNvPr id="5" name="Picture 4">
            <a:extLst>
              <a:ext uri="{FF2B5EF4-FFF2-40B4-BE49-F238E27FC236}">
                <a16:creationId xmlns:a16="http://schemas.microsoft.com/office/drawing/2014/main" id="{C80A6181-9120-E38F-2D89-19A49454261E}"/>
              </a:ext>
            </a:extLst>
          </p:cNvPr>
          <p:cNvPicPr>
            <a:picLocks noChangeAspect="1"/>
          </p:cNvPicPr>
          <p:nvPr/>
        </p:nvPicPr>
        <p:blipFill>
          <a:blip r:embed="rId2"/>
          <a:srcRect/>
          <a:stretch/>
        </p:blipFill>
        <p:spPr>
          <a:xfrm>
            <a:off x="1288026" y="1238864"/>
            <a:ext cx="8805933" cy="4994788"/>
          </a:xfrm>
          <a:prstGeom prst="rect">
            <a:avLst/>
          </a:prstGeom>
        </p:spPr>
      </p:pic>
    </p:spTree>
    <p:extLst>
      <p:ext uri="{BB962C8B-B14F-4D97-AF65-F5344CB8AC3E}">
        <p14:creationId xmlns:p14="http://schemas.microsoft.com/office/powerpoint/2010/main" val="1408630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218F8D-A072-84F0-4361-E16F52E75E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REQUIREMENTS</a:t>
            </a:r>
            <a:r>
              <a:rPr lang="en-US" dirty="0"/>
              <a:t>…..</a:t>
            </a:r>
            <a:endParaRPr lang="en-IN" dirty="0"/>
          </a:p>
        </p:txBody>
      </p:sp>
      <p:sp>
        <p:nvSpPr>
          <p:cNvPr id="4" name="TextBox 3">
            <a:extLst>
              <a:ext uri="{FF2B5EF4-FFF2-40B4-BE49-F238E27FC236}">
                <a16:creationId xmlns:a16="http://schemas.microsoft.com/office/drawing/2014/main" id="{DF89FF4C-0DF8-FB11-FADC-5D8FAAC76C50}"/>
              </a:ext>
            </a:extLst>
          </p:cNvPr>
          <p:cNvSpPr txBox="1"/>
          <p:nvPr/>
        </p:nvSpPr>
        <p:spPr>
          <a:xfrm>
            <a:off x="963561" y="1278194"/>
            <a:ext cx="4945626" cy="4308872"/>
          </a:xfrm>
          <a:prstGeom prst="rect">
            <a:avLst/>
          </a:prstGeom>
          <a:noFill/>
        </p:spPr>
        <p:txBody>
          <a:bodyPr wrap="square" rtlCol="0">
            <a:spAutoFit/>
          </a:bodyPr>
          <a:lstStyle/>
          <a:p>
            <a:pPr marL="0" indent="0" eaLnBrk="0" fontAlgn="base" hangingPunct="0">
              <a:lnSpc>
                <a:spcPct val="100000"/>
              </a:lnSpc>
              <a:spcBef>
                <a:spcPct val="0"/>
              </a:spcBef>
              <a:spcAft>
                <a:spcPct val="0"/>
              </a:spcAft>
              <a:buClrTx/>
              <a:buSzTx/>
              <a:buFontTx/>
              <a:buChar char="•"/>
            </a:pPr>
            <a:r>
              <a:rPr lang="en-IN" sz="2000" b="1" dirty="0"/>
              <a:t>Hardware Requirements:</a:t>
            </a:r>
          </a:p>
          <a:p>
            <a:pPr marL="0" indent="0" eaLnBrk="0" fontAlgn="base" hangingPunct="0">
              <a:lnSpc>
                <a:spcPct val="100000"/>
              </a:lnSpc>
              <a:spcBef>
                <a:spcPct val="0"/>
              </a:spcBef>
              <a:spcAft>
                <a:spcPct val="0"/>
              </a:spcAft>
              <a:buClrTx/>
              <a:buSzTx/>
              <a:buNone/>
            </a:pPr>
            <a:endParaRPr lang="en-IN" sz="2000" b="1" dirty="0"/>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Processor:</a:t>
            </a:r>
            <a:r>
              <a:rPr kumimoji="0" lang="en-US" altLang="en-US" b="0" i="0" u="none" strike="noStrike" cap="none" normalizeH="0" baseline="0" dirty="0">
                <a:ln>
                  <a:noFill/>
                </a:ln>
                <a:solidFill>
                  <a:schemeClr val="tx1"/>
                </a:solidFill>
                <a:effectLst/>
                <a:latin typeface="Arial" panose="020B0604020202020204" pitchFamily="34" charset="0"/>
              </a:rPr>
              <a:t> Intel i5 or higher (recommended: i5/i7 for faster performance)</a:t>
            </a:r>
          </a:p>
          <a:p>
            <a:pPr marL="0" marR="0" lvl="0" indent="0"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RAM:</a:t>
            </a:r>
            <a:r>
              <a:rPr kumimoji="0" lang="en-US" altLang="en-US" b="0" i="0" u="none" strike="noStrike" cap="none" normalizeH="0" baseline="0" dirty="0">
                <a:ln>
                  <a:noFill/>
                </a:ln>
                <a:solidFill>
                  <a:schemeClr val="tx1"/>
                </a:solidFill>
                <a:effectLst/>
                <a:latin typeface="Arial" panose="020B0604020202020204" pitchFamily="34" charset="0"/>
              </a:rPr>
              <a:t> Minimum 4 GB (recommended: 8 GB or higher for handling larger datasets)</a:t>
            </a:r>
          </a:p>
          <a:p>
            <a:pPr marL="0" marR="0" lvl="0" indent="0"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Hard Disk:</a:t>
            </a:r>
            <a:r>
              <a:rPr kumimoji="0" lang="en-US" altLang="en-US" b="0" i="0" u="none" strike="noStrike" cap="none" normalizeH="0" baseline="0" dirty="0">
                <a:ln>
                  <a:noFill/>
                </a:ln>
                <a:solidFill>
                  <a:schemeClr val="tx1"/>
                </a:solidFill>
                <a:effectLst/>
                <a:latin typeface="Arial" panose="020B0604020202020204" pitchFamily="34" charset="0"/>
              </a:rPr>
              <a:t> At least 1 GB of free space for Orange and dataset storage</a:t>
            </a:r>
          </a:p>
          <a:p>
            <a:pPr marL="0" marR="0" lvl="0" indent="0"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Display : </a:t>
            </a:r>
            <a:r>
              <a:rPr kumimoji="0" lang="en-US" altLang="en-US" b="0" i="0" u="none" strike="noStrike" cap="none" normalizeH="0" baseline="0" dirty="0">
                <a:ln>
                  <a:noFill/>
                </a:ln>
                <a:solidFill>
                  <a:schemeClr val="tx1"/>
                </a:solidFill>
                <a:effectLst/>
                <a:latin typeface="Arial" panose="020B0604020202020204" pitchFamily="34" charset="0"/>
              </a:rPr>
              <a:t>Minimum  1024x768 resolution</a:t>
            </a:r>
          </a:p>
          <a:p>
            <a:pPr marL="0" marR="0" lvl="0" indent="0"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Operating System:</a:t>
            </a:r>
            <a:r>
              <a:rPr kumimoji="0" lang="en-US" altLang="en-US" b="0" i="0" u="none" strike="noStrike" cap="none" normalizeH="0" baseline="0" dirty="0">
                <a:ln>
                  <a:noFill/>
                </a:ln>
                <a:solidFill>
                  <a:schemeClr val="tx1"/>
                </a:solidFill>
                <a:effectLst/>
                <a:latin typeface="Arial" panose="020B0604020202020204" pitchFamily="34" charset="0"/>
              </a:rPr>
              <a:t> Windows 10 or higher / macOS / Linux (64-bit)</a:t>
            </a:r>
            <a:endParaRPr lang="en-IN" dirty="0"/>
          </a:p>
        </p:txBody>
      </p:sp>
      <p:sp>
        <p:nvSpPr>
          <p:cNvPr id="5" name="TextBox 4">
            <a:extLst>
              <a:ext uri="{FF2B5EF4-FFF2-40B4-BE49-F238E27FC236}">
                <a16:creationId xmlns:a16="http://schemas.microsoft.com/office/drawing/2014/main" id="{3149E812-CA6F-7836-13AC-F6A54B1E9607}"/>
              </a:ext>
            </a:extLst>
          </p:cNvPr>
          <p:cNvSpPr txBox="1"/>
          <p:nvPr/>
        </p:nvSpPr>
        <p:spPr>
          <a:xfrm>
            <a:off x="6292645" y="1278194"/>
            <a:ext cx="4591665" cy="3970318"/>
          </a:xfrm>
          <a:prstGeom prst="rect">
            <a:avLst/>
          </a:prstGeom>
          <a:noFill/>
        </p:spPr>
        <p:txBody>
          <a:bodyPr wrap="square" rtlCol="0">
            <a:spAutoFit/>
          </a:bodyPr>
          <a:lstStyle/>
          <a:p>
            <a:pPr marL="0" indent="0" eaLnBrk="0" fontAlgn="base" hangingPunct="0">
              <a:lnSpc>
                <a:spcPct val="100000"/>
              </a:lnSpc>
              <a:spcBef>
                <a:spcPct val="0"/>
              </a:spcBef>
              <a:spcAft>
                <a:spcPct val="0"/>
              </a:spcAft>
              <a:buClrTx/>
              <a:buSzTx/>
              <a:buFontTx/>
              <a:buChar char="•"/>
            </a:pPr>
            <a:r>
              <a:rPr lang="en-IN" b="1" dirty="0"/>
              <a:t>Soft</a:t>
            </a:r>
            <a:r>
              <a:rPr lang="en-IN" sz="1800" b="1" dirty="0"/>
              <a:t>ware Requirements:</a:t>
            </a:r>
          </a:p>
          <a:p>
            <a:endParaRPr lang="en-IN" b="1" dirty="0"/>
          </a:p>
          <a:p>
            <a:pPr marL="285750" indent="-285750">
              <a:buFont typeface="Arial" panose="020B0604020202020204" pitchFamily="34" charset="0"/>
              <a:buChar char="•"/>
            </a:pPr>
            <a:r>
              <a:rPr lang="en-IN" b="1" dirty="0"/>
              <a:t>Orange Data Mining Tool:</a:t>
            </a:r>
            <a:r>
              <a:rPr lang="en-US" dirty="0" err="1"/>
              <a:t>isual</a:t>
            </a:r>
            <a:r>
              <a:rPr lang="en-US" dirty="0"/>
              <a:t> data analysis and modeling (version 3.x recommended)</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Microsoft SSMS:</a:t>
            </a:r>
            <a:r>
              <a:rPr lang="en-US" dirty="0"/>
              <a:t>Managing and querying relational databases (SQL Server)</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err="1"/>
              <a:t>MicrosoftVisualStudio</a:t>
            </a:r>
            <a:r>
              <a:rPr lang="en-IN" b="1" dirty="0"/>
              <a:t>:</a:t>
            </a:r>
            <a:r>
              <a:rPr lang="en-US" dirty="0"/>
              <a:t>Development and integration environment for coding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b="1" dirty="0"/>
              <a:t>Microsoft Excel / CSV Tool</a:t>
            </a:r>
            <a:r>
              <a:rPr lang="en-US" b="1" dirty="0"/>
              <a:t>:</a:t>
            </a:r>
            <a:r>
              <a:rPr lang="en-US" dirty="0"/>
              <a:t>For dataset formatting and conversion</a:t>
            </a:r>
            <a:endParaRPr lang="en-IN" dirty="0"/>
          </a:p>
          <a:p>
            <a:endParaRPr lang="en-IN" dirty="0"/>
          </a:p>
        </p:txBody>
      </p:sp>
    </p:spTree>
    <p:extLst>
      <p:ext uri="{BB962C8B-B14F-4D97-AF65-F5344CB8AC3E}">
        <p14:creationId xmlns:p14="http://schemas.microsoft.com/office/powerpoint/2010/main" val="1142042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115F9-FD10-652D-1D8A-AFBBF403B58E}"/>
              </a:ext>
            </a:extLst>
          </p:cNvPr>
          <p:cNvSpPr>
            <a:spLocks noGrp="1"/>
          </p:cNvSpPr>
          <p:nvPr>
            <p:ph type="title"/>
          </p:nvPr>
        </p:nvSpPr>
        <p:spPr>
          <a:xfrm>
            <a:off x="838200" y="675574"/>
            <a:ext cx="10515600" cy="637198"/>
          </a:xfrm>
        </p:spPr>
        <p:txBody>
          <a:bodyPr/>
          <a:lstStyle/>
          <a:p>
            <a:pPr algn="ctr"/>
            <a:r>
              <a:rPr lang="en-US" dirty="0"/>
              <a:t>Survival Prediction on the Titanic Dataset using Orange TOOL</a:t>
            </a:r>
            <a:endParaRPr lang="en-IN" dirty="0"/>
          </a:p>
        </p:txBody>
      </p:sp>
      <p:sp>
        <p:nvSpPr>
          <p:cNvPr id="4" name="TextBox 3">
            <a:extLst>
              <a:ext uri="{FF2B5EF4-FFF2-40B4-BE49-F238E27FC236}">
                <a16:creationId xmlns:a16="http://schemas.microsoft.com/office/drawing/2014/main" id="{42DFFDC2-74EA-1C33-A995-3ACA179DE143}"/>
              </a:ext>
            </a:extLst>
          </p:cNvPr>
          <p:cNvSpPr txBox="1"/>
          <p:nvPr/>
        </p:nvSpPr>
        <p:spPr>
          <a:xfrm>
            <a:off x="189271" y="126245"/>
            <a:ext cx="1297858" cy="400110"/>
          </a:xfrm>
          <a:prstGeom prst="rect">
            <a:avLst/>
          </a:prstGeom>
          <a:noFill/>
        </p:spPr>
        <p:txBody>
          <a:bodyPr wrap="square" rtlCol="0">
            <a:spAutoFit/>
          </a:bodyPr>
          <a:lstStyle/>
          <a:p>
            <a:r>
              <a:rPr lang="en-US" sz="2000" dirty="0">
                <a:solidFill>
                  <a:schemeClr val="bg1">
                    <a:lumMod val="50000"/>
                  </a:schemeClr>
                </a:solidFill>
                <a:latin typeface="+mj-lt"/>
              </a:rPr>
              <a:t>Part-B</a:t>
            </a:r>
            <a:r>
              <a:rPr lang="en-US" sz="1900" dirty="0">
                <a:solidFill>
                  <a:schemeClr val="bg1">
                    <a:lumMod val="50000"/>
                  </a:schemeClr>
                </a:solidFill>
                <a:latin typeface="+mj-lt"/>
              </a:rPr>
              <a:t>.</a:t>
            </a:r>
            <a:endParaRPr lang="en-IN" sz="1900" dirty="0">
              <a:solidFill>
                <a:schemeClr val="bg1">
                  <a:lumMod val="50000"/>
                </a:schemeClr>
              </a:solidFill>
              <a:latin typeface="+mj-lt"/>
            </a:endParaRPr>
          </a:p>
        </p:txBody>
      </p:sp>
      <p:sp>
        <p:nvSpPr>
          <p:cNvPr id="5" name="TextBox 4">
            <a:extLst>
              <a:ext uri="{FF2B5EF4-FFF2-40B4-BE49-F238E27FC236}">
                <a16:creationId xmlns:a16="http://schemas.microsoft.com/office/drawing/2014/main" id="{C6FD81B6-3305-F933-E233-F2122962BBD2}"/>
              </a:ext>
            </a:extLst>
          </p:cNvPr>
          <p:cNvSpPr txBox="1"/>
          <p:nvPr/>
        </p:nvSpPr>
        <p:spPr>
          <a:xfrm>
            <a:off x="840658" y="1414232"/>
            <a:ext cx="9547123" cy="1754326"/>
          </a:xfrm>
          <a:prstGeom prst="rect">
            <a:avLst/>
          </a:prstGeom>
          <a:noFill/>
        </p:spPr>
        <p:txBody>
          <a:bodyPr wrap="square" rtlCol="0">
            <a:spAutoFit/>
          </a:bodyPr>
          <a:lstStyle/>
          <a:p>
            <a:r>
              <a:rPr lang="en-US" b="1" dirty="0"/>
              <a:t>Dataset:</a:t>
            </a:r>
          </a:p>
          <a:p>
            <a:r>
              <a:rPr lang="en-US" b="1" dirty="0"/>
              <a:t> The Titanic Dataset</a:t>
            </a:r>
            <a:r>
              <a:rPr lang="en-US" dirty="0"/>
              <a:t> contains detailed records of passengers aboard the Titanic, including attributes such as age, gender, class, fare, and survival status. This dataset is widely used in machine learning for </a:t>
            </a:r>
            <a:r>
              <a:rPr lang="en-US" b="1" dirty="0"/>
              <a:t>classification tasks</a:t>
            </a:r>
            <a:r>
              <a:rPr lang="en-US" dirty="0"/>
              <a:t>, particularly to predict the likelihood of a passenger's survival based on their personal and travel-related information. It serves as a classic benchmark for exploring data preprocessing, feature engineering, and model evaluation using Orange Data Mining.</a:t>
            </a:r>
          </a:p>
        </p:txBody>
      </p:sp>
      <p:pic>
        <p:nvPicPr>
          <p:cNvPr id="7" name="Picture 6">
            <a:extLst>
              <a:ext uri="{FF2B5EF4-FFF2-40B4-BE49-F238E27FC236}">
                <a16:creationId xmlns:a16="http://schemas.microsoft.com/office/drawing/2014/main" id="{29B1600E-F040-52A6-D9D8-15AA3DE2FFD1}"/>
              </a:ext>
            </a:extLst>
          </p:cNvPr>
          <p:cNvPicPr>
            <a:picLocks noChangeAspect="1"/>
          </p:cNvPicPr>
          <p:nvPr/>
        </p:nvPicPr>
        <p:blipFill>
          <a:blip r:embed="rId2"/>
          <a:srcRect/>
          <a:stretch/>
        </p:blipFill>
        <p:spPr>
          <a:xfrm>
            <a:off x="2635045" y="3063541"/>
            <a:ext cx="5761703" cy="35879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30587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594344-37F1-76EC-D2A9-7B7A5BAF9740}"/>
              </a:ext>
            </a:extLst>
          </p:cNvPr>
          <p:cNvSpPr>
            <a:spLocks noGrp="1"/>
          </p:cNvSpPr>
          <p:nvPr>
            <p:ph type="title"/>
          </p:nvPr>
        </p:nvSpPr>
        <p:spPr/>
        <p:txBody>
          <a:bodyPr/>
          <a:lstStyle/>
          <a:p>
            <a:r>
              <a:rPr lang="en-US" b="1" dirty="0"/>
              <a:t>Preprocessing of Dataset…..</a:t>
            </a:r>
            <a:endParaRPr lang="en-IN" dirty="0"/>
          </a:p>
        </p:txBody>
      </p:sp>
      <p:pic>
        <p:nvPicPr>
          <p:cNvPr id="5" name="Picture 4">
            <a:extLst>
              <a:ext uri="{FF2B5EF4-FFF2-40B4-BE49-F238E27FC236}">
                <a16:creationId xmlns:a16="http://schemas.microsoft.com/office/drawing/2014/main" id="{03F455EB-EE3C-F628-6664-4A4CD047324F}"/>
              </a:ext>
            </a:extLst>
          </p:cNvPr>
          <p:cNvPicPr>
            <a:picLocks noChangeAspect="1"/>
          </p:cNvPicPr>
          <p:nvPr/>
        </p:nvPicPr>
        <p:blipFill>
          <a:blip r:embed="rId2"/>
          <a:srcRect/>
          <a:stretch/>
        </p:blipFill>
        <p:spPr>
          <a:xfrm>
            <a:off x="1891999" y="1536457"/>
            <a:ext cx="7911022" cy="4067931"/>
          </a:xfrm>
          <a:prstGeom prst="rect">
            <a:avLst/>
          </a:prstGeom>
        </p:spPr>
      </p:pic>
    </p:spTree>
    <p:extLst>
      <p:ext uri="{BB962C8B-B14F-4D97-AF65-F5344CB8AC3E}">
        <p14:creationId xmlns:p14="http://schemas.microsoft.com/office/powerpoint/2010/main" val="4014917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B6ED7E-E540-53D5-9669-1B4B3E27E070}"/>
              </a:ext>
            </a:extLst>
          </p:cNvPr>
          <p:cNvSpPr>
            <a:spLocks noGrp="1"/>
          </p:cNvSpPr>
          <p:nvPr>
            <p:ph type="title"/>
          </p:nvPr>
        </p:nvSpPr>
        <p:spPr/>
        <p:txBody>
          <a:bodyPr/>
          <a:lstStyle/>
          <a:p>
            <a:r>
              <a:rPr lang="en-IN" dirty="0">
                <a:effectLst/>
              </a:rPr>
              <a:t>Test and Score values…..</a:t>
            </a:r>
            <a:endParaRPr lang="en-IN" dirty="0"/>
          </a:p>
        </p:txBody>
      </p:sp>
      <p:pic>
        <p:nvPicPr>
          <p:cNvPr id="5" name="Picture 4">
            <a:extLst>
              <a:ext uri="{FF2B5EF4-FFF2-40B4-BE49-F238E27FC236}">
                <a16:creationId xmlns:a16="http://schemas.microsoft.com/office/drawing/2014/main" id="{BDB7150F-E5BC-6E88-8B33-96682AD292FA}"/>
              </a:ext>
            </a:extLst>
          </p:cNvPr>
          <p:cNvPicPr>
            <a:picLocks noChangeAspect="1"/>
          </p:cNvPicPr>
          <p:nvPr/>
        </p:nvPicPr>
        <p:blipFill>
          <a:blip r:embed="rId2"/>
          <a:srcRect/>
          <a:stretch/>
        </p:blipFill>
        <p:spPr>
          <a:xfrm>
            <a:off x="1260987" y="2627411"/>
            <a:ext cx="4117258" cy="1934865"/>
          </a:xfrm>
          <a:prstGeom prst="rect">
            <a:avLst/>
          </a:prstGeom>
        </p:spPr>
      </p:pic>
      <p:pic>
        <p:nvPicPr>
          <p:cNvPr id="7" name="Picture 6">
            <a:extLst>
              <a:ext uri="{FF2B5EF4-FFF2-40B4-BE49-F238E27FC236}">
                <a16:creationId xmlns:a16="http://schemas.microsoft.com/office/drawing/2014/main" id="{2357EB71-D316-832C-7143-0884737A9A2E}"/>
              </a:ext>
            </a:extLst>
          </p:cNvPr>
          <p:cNvPicPr>
            <a:picLocks noChangeAspect="1"/>
          </p:cNvPicPr>
          <p:nvPr/>
        </p:nvPicPr>
        <p:blipFill>
          <a:blip r:embed="rId3"/>
          <a:srcRect/>
          <a:stretch/>
        </p:blipFill>
        <p:spPr>
          <a:xfrm>
            <a:off x="6302476" y="2627411"/>
            <a:ext cx="3763911" cy="1829136"/>
          </a:xfrm>
          <a:prstGeom prst="rect">
            <a:avLst/>
          </a:prstGeom>
        </p:spPr>
      </p:pic>
      <p:sp>
        <p:nvSpPr>
          <p:cNvPr id="11" name="TextBox 10">
            <a:extLst>
              <a:ext uri="{FF2B5EF4-FFF2-40B4-BE49-F238E27FC236}">
                <a16:creationId xmlns:a16="http://schemas.microsoft.com/office/drawing/2014/main" id="{4FFD5512-DAD1-C273-B97F-AE59DC84100B}"/>
              </a:ext>
            </a:extLst>
          </p:cNvPr>
          <p:cNvSpPr txBox="1"/>
          <p:nvPr/>
        </p:nvSpPr>
        <p:spPr>
          <a:xfrm>
            <a:off x="2005781" y="4549607"/>
            <a:ext cx="6096000" cy="369332"/>
          </a:xfrm>
          <a:prstGeom prst="rect">
            <a:avLst/>
          </a:prstGeom>
          <a:noFill/>
        </p:spPr>
        <p:txBody>
          <a:bodyPr wrap="square">
            <a:spAutoFit/>
          </a:bodyPr>
          <a:lstStyle/>
          <a:p>
            <a:r>
              <a:rPr lang="en-US" sz="1800" dirty="0"/>
              <a:t>Without preprocessing                        </a:t>
            </a:r>
            <a:endParaRPr lang="en-IN" dirty="0"/>
          </a:p>
        </p:txBody>
      </p:sp>
      <p:sp>
        <p:nvSpPr>
          <p:cNvPr id="13" name="TextBox 12">
            <a:extLst>
              <a:ext uri="{FF2B5EF4-FFF2-40B4-BE49-F238E27FC236}">
                <a16:creationId xmlns:a16="http://schemas.microsoft.com/office/drawing/2014/main" id="{CA8B713B-8CE2-6373-B53A-E917685BBEBC}"/>
              </a:ext>
            </a:extLst>
          </p:cNvPr>
          <p:cNvSpPr txBox="1"/>
          <p:nvPr/>
        </p:nvSpPr>
        <p:spPr>
          <a:xfrm>
            <a:off x="6931744" y="4562277"/>
            <a:ext cx="6096000" cy="369332"/>
          </a:xfrm>
          <a:prstGeom prst="rect">
            <a:avLst/>
          </a:prstGeom>
          <a:noFill/>
        </p:spPr>
        <p:txBody>
          <a:bodyPr wrap="square">
            <a:spAutoFit/>
          </a:bodyPr>
          <a:lstStyle/>
          <a:p>
            <a:r>
              <a:rPr lang="en-US" sz="1800" dirty="0"/>
              <a:t>With preprocessing                        </a:t>
            </a:r>
            <a:endParaRPr lang="en-IN" dirty="0"/>
          </a:p>
        </p:txBody>
      </p:sp>
    </p:spTree>
    <p:extLst>
      <p:ext uri="{BB962C8B-B14F-4D97-AF65-F5344CB8AC3E}">
        <p14:creationId xmlns:p14="http://schemas.microsoft.com/office/powerpoint/2010/main" val="2442682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C70A01-F542-4C6F-2E2B-ABF45A7D2F35}"/>
              </a:ext>
            </a:extLst>
          </p:cNvPr>
          <p:cNvSpPr>
            <a:spLocks noGrp="1"/>
          </p:cNvSpPr>
          <p:nvPr>
            <p:ph type="title"/>
          </p:nvPr>
        </p:nvSpPr>
        <p:spPr/>
        <p:txBody>
          <a:bodyPr/>
          <a:lstStyle/>
          <a:p>
            <a:r>
              <a:rPr lang="en-US" dirty="0">
                <a:solidFill>
                  <a:srgbClr val="FEA56B"/>
                </a:solidFill>
              </a:rPr>
              <a:t>OVERALL WORKFLOW ……</a:t>
            </a:r>
            <a:endParaRPr lang="en-IN" dirty="0"/>
          </a:p>
        </p:txBody>
      </p:sp>
      <p:pic>
        <p:nvPicPr>
          <p:cNvPr id="5" name="Picture 4">
            <a:extLst>
              <a:ext uri="{FF2B5EF4-FFF2-40B4-BE49-F238E27FC236}">
                <a16:creationId xmlns:a16="http://schemas.microsoft.com/office/drawing/2014/main" id="{A541622F-E338-CAD8-0B32-574786931DF0}"/>
              </a:ext>
            </a:extLst>
          </p:cNvPr>
          <p:cNvPicPr>
            <a:picLocks noChangeAspect="1"/>
          </p:cNvPicPr>
          <p:nvPr/>
        </p:nvPicPr>
        <p:blipFill>
          <a:blip r:embed="rId2"/>
          <a:srcRect/>
          <a:stretch/>
        </p:blipFill>
        <p:spPr>
          <a:xfrm>
            <a:off x="1917290" y="1425677"/>
            <a:ext cx="7551175" cy="4562167"/>
          </a:xfrm>
          <a:prstGeom prst="rect">
            <a:avLst/>
          </a:prstGeom>
        </p:spPr>
      </p:pic>
    </p:spTree>
    <p:extLst>
      <p:ext uri="{BB962C8B-B14F-4D97-AF65-F5344CB8AC3E}">
        <p14:creationId xmlns:p14="http://schemas.microsoft.com/office/powerpoint/2010/main" val="3808176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ADCAAD-197C-A014-EAD2-7F68F2F84C8E}"/>
              </a:ext>
            </a:extLst>
          </p:cNvPr>
          <p:cNvSpPr>
            <a:spLocks noGrp="1"/>
          </p:cNvSpPr>
          <p:nvPr>
            <p:ph type="title"/>
          </p:nvPr>
        </p:nvSpPr>
        <p:spPr/>
        <p:txBody>
          <a:bodyPr/>
          <a:lstStyle/>
          <a:p>
            <a:r>
              <a:rPr lang="en-US" b="1" dirty="0"/>
              <a:t>Bar plot-Analysis…..</a:t>
            </a:r>
            <a:endParaRPr lang="en-IN" dirty="0"/>
          </a:p>
        </p:txBody>
      </p:sp>
      <p:pic>
        <p:nvPicPr>
          <p:cNvPr id="5" name="Picture 4">
            <a:extLst>
              <a:ext uri="{FF2B5EF4-FFF2-40B4-BE49-F238E27FC236}">
                <a16:creationId xmlns:a16="http://schemas.microsoft.com/office/drawing/2014/main" id="{3791544F-B782-CD23-6A6C-8F1E82A59739}"/>
              </a:ext>
            </a:extLst>
          </p:cNvPr>
          <p:cNvPicPr>
            <a:picLocks noChangeAspect="1"/>
          </p:cNvPicPr>
          <p:nvPr/>
        </p:nvPicPr>
        <p:blipFill>
          <a:blip r:embed="rId2"/>
          <a:srcRect/>
          <a:stretch/>
        </p:blipFill>
        <p:spPr>
          <a:xfrm>
            <a:off x="2035276" y="1738890"/>
            <a:ext cx="8003459" cy="4083226"/>
          </a:xfrm>
          <a:prstGeom prst="rect">
            <a:avLst/>
          </a:prstGeom>
        </p:spPr>
      </p:pic>
    </p:spTree>
    <p:extLst>
      <p:ext uri="{BB962C8B-B14F-4D97-AF65-F5344CB8AC3E}">
        <p14:creationId xmlns:p14="http://schemas.microsoft.com/office/powerpoint/2010/main" val="3630418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F3E9BC-6CCD-13BE-B63C-6A2BA5A2A44E}"/>
              </a:ext>
            </a:extLst>
          </p:cNvPr>
          <p:cNvSpPr>
            <a:spLocks noGrp="1"/>
          </p:cNvSpPr>
          <p:nvPr>
            <p:ph type="title"/>
          </p:nvPr>
        </p:nvSpPr>
        <p:spPr/>
        <p:txBody>
          <a:bodyPr/>
          <a:lstStyle/>
          <a:p>
            <a:r>
              <a:rPr lang="en-US" dirty="0"/>
              <a:t>Predictions…..</a:t>
            </a:r>
            <a:endParaRPr lang="en-IN" dirty="0"/>
          </a:p>
        </p:txBody>
      </p:sp>
      <p:pic>
        <p:nvPicPr>
          <p:cNvPr id="5" name="Picture 4">
            <a:extLst>
              <a:ext uri="{FF2B5EF4-FFF2-40B4-BE49-F238E27FC236}">
                <a16:creationId xmlns:a16="http://schemas.microsoft.com/office/drawing/2014/main" id="{5189F59C-1DD9-DF14-839E-6EF069BA2A24}"/>
              </a:ext>
            </a:extLst>
          </p:cNvPr>
          <p:cNvPicPr>
            <a:picLocks noChangeAspect="1"/>
          </p:cNvPicPr>
          <p:nvPr/>
        </p:nvPicPr>
        <p:blipFill>
          <a:blip r:embed="rId2"/>
          <a:srcRect/>
          <a:stretch/>
        </p:blipFill>
        <p:spPr>
          <a:xfrm>
            <a:off x="2279904" y="1219200"/>
            <a:ext cx="6534912" cy="4821936"/>
          </a:xfrm>
          <a:prstGeom prst="rect">
            <a:avLst/>
          </a:prstGeom>
        </p:spPr>
      </p:pic>
    </p:spTree>
    <p:extLst>
      <p:ext uri="{BB962C8B-B14F-4D97-AF65-F5344CB8AC3E}">
        <p14:creationId xmlns:p14="http://schemas.microsoft.com/office/powerpoint/2010/main" val="1705513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9CEEC3-C46F-23A2-385A-926D5F17B58B}"/>
              </a:ext>
            </a:extLst>
          </p:cNvPr>
          <p:cNvSpPr>
            <a:spLocks noGrp="1"/>
          </p:cNvSpPr>
          <p:nvPr>
            <p:ph type="title"/>
          </p:nvPr>
        </p:nvSpPr>
        <p:spPr/>
        <p:txBody>
          <a:bodyPr/>
          <a:lstStyle/>
          <a:p>
            <a:r>
              <a:rPr lang="en-US" b="1" dirty="0"/>
              <a:t>FINAL ANALYSIS……</a:t>
            </a:r>
            <a:endParaRPr lang="en-IN" dirty="0"/>
          </a:p>
        </p:txBody>
      </p:sp>
      <p:sp>
        <p:nvSpPr>
          <p:cNvPr id="7" name="TextBox 6">
            <a:extLst>
              <a:ext uri="{FF2B5EF4-FFF2-40B4-BE49-F238E27FC236}">
                <a16:creationId xmlns:a16="http://schemas.microsoft.com/office/drawing/2014/main" id="{271010B2-8C0E-2032-CCEF-D1496BD6C395}"/>
              </a:ext>
            </a:extLst>
          </p:cNvPr>
          <p:cNvSpPr txBox="1"/>
          <p:nvPr/>
        </p:nvSpPr>
        <p:spPr>
          <a:xfrm>
            <a:off x="137651" y="150746"/>
            <a:ext cx="6096000" cy="400110"/>
          </a:xfrm>
          <a:prstGeom prst="rect">
            <a:avLst/>
          </a:prstGeom>
          <a:noFill/>
        </p:spPr>
        <p:txBody>
          <a:bodyPr wrap="square">
            <a:spAutoFit/>
          </a:bodyPr>
          <a:lstStyle/>
          <a:p>
            <a:r>
              <a:rPr lang="en-US" sz="2000" dirty="0">
                <a:solidFill>
                  <a:schemeClr val="bg1">
                    <a:lumMod val="50000"/>
                  </a:schemeClr>
                </a:solidFill>
                <a:latin typeface="+mj-lt"/>
              </a:rPr>
              <a:t>Part-C.</a:t>
            </a:r>
            <a:endParaRPr lang="en-IN" sz="2000" dirty="0">
              <a:solidFill>
                <a:schemeClr val="bg1">
                  <a:lumMod val="50000"/>
                </a:schemeClr>
              </a:solidFill>
              <a:latin typeface="+mj-lt"/>
            </a:endParaRPr>
          </a:p>
        </p:txBody>
      </p:sp>
      <p:sp>
        <p:nvSpPr>
          <p:cNvPr id="8" name="TextBox 7">
            <a:extLst>
              <a:ext uri="{FF2B5EF4-FFF2-40B4-BE49-F238E27FC236}">
                <a16:creationId xmlns:a16="http://schemas.microsoft.com/office/drawing/2014/main" id="{164C17B1-CEBA-674D-D252-34938DDE83D9}"/>
              </a:ext>
            </a:extLst>
          </p:cNvPr>
          <p:cNvSpPr txBox="1"/>
          <p:nvPr/>
        </p:nvSpPr>
        <p:spPr>
          <a:xfrm>
            <a:off x="584200" y="1345988"/>
            <a:ext cx="6808839" cy="4801314"/>
          </a:xfrm>
          <a:prstGeom prst="rect">
            <a:avLst/>
          </a:prstGeom>
          <a:noFill/>
        </p:spPr>
        <p:txBody>
          <a:bodyPr wrap="square" rtlCol="0">
            <a:spAutoFit/>
          </a:bodyPr>
          <a:lstStyle/>
          <a:p>
            <a:pPr>
              <a:lnSpc>
                <a:spcPct val="200000"/>
              </a:lnSpc>
              <a:buNone/>
            </a:pPr>
            <a:r>
              <a:rPr lang="en-IN" b="1" dirty="0"/>
              <a:t>PART-A (CLASSIFICATION)</a:t>
            </a:r>
            <a:br>
              <a:rPr lang="en-IN" dirty="0"/>
            </a:br>
            <a:r>
              <a:rPr lang="en-IN" dirty="0"/>
              <a:t>• KNN</a:t>
            </a:r>
            <a:br>
              <a:rPr lang="en-IN" dirty="0"/>
            </a:br>
            <a:r>
              <a:rPr lang="en-IN" dirty="0"/>
              <a:t>•</a:t>
            </a:r>
            <a:r>
              <a:rPr lang="en-US" dirty="0"/>
              <a:t>Decision Tree</a:t>
            </a:r>
            <a:br>
              <a:rPr lang="en-IN" dirty="0"/>
            </a:br>
            <a:r>
              <a:rPr lang="en-IN" dirty="0"/>
              <a:t>• Neural Network</a:t>
            </a:r>
            <a:br>
              <a:rPr lang="en-IN" dirty="0"/>
            </a:br>
            <a:r>
              <a:rPr lang="en-IN" dirty="0"/>
              <a:t>• Random Forest</a:t>
            </a:r>
          </a:p>
          <a:p>
            <a:pPr>
              <a:lnSpc>
                <a:spcPct val="200000"/>
              </a:lnSpc>
            </a:pPr>
            <a:endParaRPr lang="en-IN" dirty="0"/>
          </a:p>
          <a:p>
            <a:pPr>
              <a:lnSpc>
                <a:spcPct val="200000"/>
              </a:lnSpc>
            </a:pPr>
            <a:r>
              <a:rPr lang="en-IN" dirty="0"/>
              <a:t> </a:t>
            </a:r>
            <a:r>
              <a:rPr lang="en-IN" b="1" dirty="0"/>
              <a:t>Comparison done by</a:t>
            </a:r>
            <a:r>
              <a:rPr lang="en-IN" dirty="0"/>
              <a:t>: Classification Accuracy (CA), Confusion Matrix</a:t>
            </a:r>
          </a:p>
          <a:p>
            <a:pPr>
              <a:lnSpc>
                <a:spcPct val="200000"/>
              </a:lnSpc>
              <a:buFont typeface="+mj-lt"/>
              <a:buAutoNum type="arabicPeriod"/>
            </a:pPr>
            <a:endParaRPr lang="en-US" dirty="0"/>
          </a:p>
          <a:p>
            <a:endParaRPr lang="en-IN" dirty="0"/>
          </a:p>
        </p:txBody>
      </p:sp>
      <p:sp>
        <p:nvSpPr>
          <p:cNvPr id="4" name="TextBox 3">
            <a:extLst>
              <a:ext uri="{FF2B5EF4-FFF2-40B4-BE49-F238E27FC236}">
                <a16:creationId xmlns:a16="http://schemas.microsoft.com/office/drawing/2014/main" id="{C6B12CAC-B85E-3486-0460-79345F4A6713}"/>
              </a:ext>
            </a:extLst>
          </p:cNvPr>
          <p:cNvSpPr txBox="1"/>
          <p:nvPr/>
        </p:nvSpPr>
        <p:spPr>
          <a:xfrm>
            <a:off x="6096000" y="1264695"/>
            <a:ext cx="6096000" cy="3442609"/>
          </a:xfrm>
          <a:prstGeom prst="rect">
            <a:avLst/>
          </a:prstGeom>
          <a:noFill/>
        </p:spPr>
        <p:txBody>
          <a:bodyPr wrap="square">
            <a:spAutoFit/>
          </a:bodyPr>
          <a:lstStyle/>
          <a:p>
            <a:pPr>
              <a:lnSpc>
                <a:spcPct val="250000"/>
              </a:lnSpc>
              <a:buNone/>
            </a:pPr>
            <a:r>
              <a:rPr lang="en-US" b="1" dirty="0"/>
              <a:t>PART-B (</a:t>
            </a:r>
            <a:r>
              <a:rPr lang="en-IN" b="1" dirty="0"/>
              <a:t>CLASSIFICATION</a:t>
            </a:r>
            <a:r>
              <a:rPr lang="en-US" b="1" dirty="0"/>
              <a:t>)</a:t>
            </a:r>
            <a:br>
              <a:rPr lang="en-US" dirty="0"/>
            </a:br>
            <a:r>
              <a:rPr lang="en-US" dirty="0"/>
              <a:t>• Logistics Regression</a:t>
            </a:r>
            <a:br>
              <a:rPr lang="en-US" dirty="0"/>
            </a:br>
            <a:r>
              <a:rPr lang="en-US" dirty="0"/>
              <a:t>• Random Forest</a:t>
            </a:r>
            <a:br>
              <a:rPr lang="en-US" dirty="0"/>
            </a:br>
            <a:r>
              <a:rPr lang="en-US" dirty="0"/>
              <a:t>• Neural Network</a:t>
            </a:r>
          </a:p>
          <a:p>
            <a:pPr>
              <a:lnSpc>
                <a:spcPct val="250000"/>
              </a:lnSpc>
            </a:pPr>
            <a:r>
              <a:rPr lang="en-US" dirty="0"/>
              <a:t>• </a:t>
            </a:r>
            <a:r>
              <a:rPr lang="en-US" b="1" dirty="0"/>
              <a:t>Comparison done by</a:t>
            </a:r>
            <a:r>
              <a:rPr lang="en-US" dirty="0"/>
              <a:t>: Coefficient of Determination (R²)</a:t>
            </a:r>
          </a:p>
        </p:txBody>
      </p:sp>
    </p:spTree>
    <p:extLst>
      <p:ext uri="{BB962C8B-B14F-4D97-AF65-F5344CB8AC3E}">
        <p14:creationId xmlns:p14="http://schemas.microsoft.com/office/powerpoint/2010/main" val="68009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F84F9-E9E0-B8B3-9865-B95CF88EBED0}"/>
              </a:ext>
            </a:extLst>
          </p:cNvPr>
          <p:cNvSpPr>
            <a:spLocks noGrp="1"/>
          </p:cNvSpPr>
          <p:nvPr>
            <p:ph type="title"/>
          </p:nvPr>
        </p:nvSpPr>
        <p:spPr>
          <a:xfrm>
            <a:off x="540775" y="639096"/>
            <a:ext cx="10924662" cy="855146"/>
          </a:xfrm>
        </p:spPr>
        <p:txBody>
          <a:bodyPr/>
          <a:lstStyle/>
          <a:p>
            <a:r>
              <a:rPr lang="en-US" sz="3200" b="1" dirty="0"/>
              <a:t>CONCLUSION…..</a:t>
            </a:r>
            <a:endParaRPr lang="en-IN" sz="3200" dirty="0"/>
          </a:p>
        </p:txBody>
      </p:sp>
      <p:sp>
        <p:nvSpPr>
          <p:cNvPr id="3" name="Text Placeholder 2">
            <a:extLst>
              <a:ext uri="{FF2B5EF4-FFF2-40B4-BE49-F238E27FC236}">
                <a16:creationId xmlns:a16="http://schemas.microsoft.com/office/drawing/2014/main" id="{238A066F-52A4-B9DC-3E40-B3D04FB3FFBD}"/>
              </a:ext>
            </a:extLst>
          </p:cNvPr>
          <p:cNvSpPr>
            <a:spLocks noGrp="1"/>
          </p:cNvSpPr>
          <p:nvPr>
            <p:ph type="body" idx="1"/>
          </p:nvPr>
        </p:nvSpPr>
        <p:spPr>
          <a:xfrm>
            <a:off x="422788" y="1494242"/>
            <a:ext cx="10924661" cy="4641087"/>
          </a:xfrm>
        </p:spPr>
        <p:txBody>
          <a:bodyPr>
            <a:normAutofit/>
          </a:bodyPr>
          <a:lstStyle/>
          <a:p>
            <a:pPr>
              <a:buNone/>
            </a:pPr>
            <a:r>
              <a:rPr lang="en-US" sz="2000" dirty="0">
                <a:latin typeface="Times New Roman" panose="02020603050405020304" pitchFamily="18" charset="0"/>
                <a:cs typeface="Times New Roman" panose="02020603050405020304" pitchFamily="18" charset="0"/>
              </a:rPr>
              <a:t>This study involved two classification tasks using Orange Data Mining. </a:t>
            </a:r>
            <a:r>
              <a:rPr lang="en-US" sz="2000" b="1" dirty="0">
                <a:latin typeface="Times New Roman" panose="02020603050405020304" pitchFamily="18" charset="0"/>
                <a:cs typeface="Times New Roman" panose="02020603050405020304" pitchFamily="18" charset="0"/>
              </a:rPr>
              <a:t>Part A</a:t>
            </a:r>
            <a:r>
              <a:rPr lang="en-US" sz="2000" dirty="0">
                <a:latin typeface="Times New Roman" panose="02020603050405020304" pitchFamily="18" charset="0"/>
                <a:cs typeface="Times New Roman" panose="02020603050405020304" pitchFamily="18" charset="0"/>
              </a:rPr>
              <a:t> used the Admission Dataset to predict engineering streams, where Random Forest achieved the highest accuracy. OLAP and schema modeling provided useful insights into influential factors like rank and income.</a:t>
            </a:r>
          </a:p>
          <a:p>
            <a:pPr>
              <a:buNone/>
            </a:pPr>
            <a:r>
              <a:rPr lang="en-US" sz="2000" b="1" dirty="0">
                <a:latin typeface="Times New Roman" panose="02020603050405020304" pitchFamily="18" charset="0"/>
                <a:cs typeface="Times New Roman" panose="02020603050405020304" pitchFamily="18" charset="0"/>
              </a:rPr>
              <a:t>Part B</a:t>
            </a:r>
            <a:r>
              <a:rPr lang="en-US" sz="2000" dirty="0">
                <a:latin typeface="Times New Roman" panose="02020603050405020304" pitchFamily="18" charset="0"/>
                <a:cs typeface="Times New Roman" panose="02020603050405020304" pitchFamily="18" charset="0"/>
              </a:rPr>
              <a:t> used the Titanic Dataset to predict survival. After preprocessing, Logistic Regression, Naive Bayes, and Neural Networks were applied, with Neural Networks performing best.</a:t>
            </a:r>
          </a:p>
          <a:p>
            <a:r>
              <a:rPr lang="en-US" sz="2000" dirty="0">
                <a:latin typeface="Times New Roman" panose="02020603050405020304" pitchFamily="18" charset="0"/>
                <a:cs typeface="Times New Roman" panose="02020603050405020304" pitchFamily="18" charset="0"/>
              </a:rPr>
              <a:t>Overall, </a:t>
            </a:r>
            <a:r>
              <a:rPr lang="en-US" sz="2000" b="1" dirty="0">
                <a:latin typeface="Times New Roman" panose="02020603050405020304" pitchFamily="18" charset="0"/>
                <a:cs typeface="Times New Roman" panose="02020603050405020304" pitchFamily="18" charset="0"/>
              </a:rPr>
              <a:t>Random Forest</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Neural Networks</a:t>
            </a:r>
            <a:r>
              <a:rPr lang="en-US" sz="2000" dirty="0">
                <a:latin typeface="Times New Roman" panose="02020603050405020304" pitchFamily="18" charset="0"/>
                <a:cs typeface="Times New Roman" panose="02020603050405020304" pitchFamily="18" charset="0"/>
              </a:rPr>
              <a:t> emerged as the top models. The results emphasize the role of data preparation and appropriate model selection for effective predictive analysis.</a:t>
            </a:r>
          </a:p>
          <a:p>
            <a:endParaRPr lang="en-IN" dirty="0"/>
          </a:p>
        </p:txBody>
      </p:sp>
    </p:spTree>
    <p:extLst>
      <p:ext uri="{BB962C8B-B14F-4D97-AF65-F5344CB8AC3E}">
        <p14:creationId xmlns:p14="http://schemas.microsoft.com/office/powerpoint/2010/main" val="194700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88356D-A6C9-A378-2BAB-2F66E463C4C1}"/>
              </a:ext>
            </a:extLst>
          </p:cNvPr>
          <p:cNvSpPr txBox="1"/>
          <p:nvPr/>
        </p:nvSpPr>
        <p:spPr>
          <a:xfrm>
            <a:off x="3441290" y="2133599"/>
            <a:ext cx="5466735" cy="1708160"/>
          </a:xfrm>
          <a:prstGeom prst="rect">
            <a:avLst/>
          </a:prstGeom>
          <a:noFill/>
        </p:spPr>
        <p:txBody>
          <a:bodyPr wrap="square" rtlCol="0">
            <a:spAutoFit/>
          </a:bodyPr>
          <a:lstStyle/>
          <a:p>
            <a:r>
              <a:rPr lang="en-US" sz="10500" dirty="0">
                <a:solidFill>
                  <a:schemeClr val="accent1">
                    <a:lumMod val="75000"/>
                  </a:schemeClr>
                </a:solidFill>
                <a:latin typeface="Edwardian Script ITC" panose="030303020407070D0804" pitchFamily="66" charset="0"/>
              </a:rPr>
              <a:t>Thank you.</a:t>
            </a:r>
            <a:endParaRPr lang="en-IN" sz="10500" dirty="0">
              <a:solidFill>
                <a:schemeClr val="accent1">
                  <a:lumMod val="75000"/>
                </a:schemeClr>
              </a:solidFill>
              <a:latin typeface="Edwardian Script ITC" panose="030303020407070D0804" pitchFamily="66" charset="0"/>
            </a:endParaRPr>
          </a:p>
        </p:txBody>
      </p:sp>
    </p:spTree>
    <p:extLst>
      <p:ext uri="{BB962C8B-B14F-4D97-AF65-F5344CB8AC3E}">
        <p14:creationId xmlns:p14="http://schemas.microsoft.com/office/powerpoint/2010/main" val="3932396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29D0B3-D5C2-5C3B-9227-69102E1CFA65}"/>
              </a:ext>
            </a:extLst>
          </p:cNvPr>
          <p:cNvSpPr>
            <a:spLocks noGrp="1"/>
          </p:cNvSpPr>
          <p:nvPr>
            <p:ph type="title"/>
          </p:nvPr>
        </p:nvSpPr>
        <p:spPr/>
        <p:txBody>
          <a:bodyPr/>
          <a:lstStyle/>
          <a:p>
            <a:pPr marL="342900" lvl="0" indent="-342900"/>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PROBLEM STATEMENT…..</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9EF2704-A6BE-8E43-271C-F29FBE6811CE}"/>
              </a:ext>
            </a:extLst>
          </p:cNvPr>
          <p:cNvSpPr txBox="1"/>
          <p:nvPr/>
        </p:nvSpPr>
        <p:spPr>
          <a:xfrm>
            <a:off x="825910" y="1425677"/>
            <a:ext cx="10589342" cy="2585323"/>
          </a:xfrm>
          <a:prstGeom prst="rect">
            <a:avLst/>
          </a:prstGeom>
          <a:noFill/>
        </p:spPr>
        <p:txBody>
          <a:bodyPr wrap="square" rtlCol="0">
            <a:spAutoFit/>
          </a:bodyPr>
          <a:lstStyle/>
          <a:p>
            <a:pPr marL="742950" lvl="1" indent="-285750" algn="just">
              <a:buFont typeface="Wingdings" panose="05000000000000000000" pitchFamily="2" charset="2"/>
              <a:buChar char="Ø"/>
            </a:pPr>
            <a:r>
              <a:rPr lang="en-US" dirty="0">
                <a:solidFill>
                  <a:srgbClr val="000000"/>
                </a:solidFill>
                <a:effectLst/>
                <a:latin typeface="Times New Roman" panose="02020603050405020304" pitchFamily="18" charset="0"/>
              </a:rPr>
              <a:t>The classification of engineering aspirants based on their demographic and academic attributes is crucial for streamlining branch allocation and enhancing academic guidance systems. However, manual analysis of student profiles is time-consuming and may not accurately capture hidden patterns in selection behavior. This project aims to develop a machine learning model to classify students into different engineering branches (e.g., CSE, ECE, ME, etc.) based on their attributes such as rank, category, gender, and locality, ensuring fair allocation, improved counseling processes, and optimized institutional planning. </a:t>
            </a:r>
            <a:r>
              <a:rPr lang="en-IN" b="0" dirty="0">
                <a:effectLst/>
                <a:latin typeface="Times New Roman" panose="02020603050405020304" pitchFamily="18" charset="0"/>
                <a:ea typeface="Calibri" panose="020F0502020204030204" pitchFamily="34" charset="0"/>
              </a:rPr>
              <a:t> </a:t>
            </a:r>
            <a:br>
              <a:rPr lang="en-IN" b="1" dirty="0">
                <a:effectLst/>
                <a:latin typeface="Times New Roman" panose="02020603050405020304" pitchFamily="18" charset="0"/>
                <a:ea typeface="Times New Roman" panose="02020603050405020304" pitchFamily="18" charset="0"/>
              </a:rPr>
            </a:br>
            <a:r>
              <a:rPr lang="en-IN" b="0" dirty="0">
                <a:effectLst/>
                <a:latin typeface="Times New Roman" panose="02020603050405020304" pitchFamily="18" charset="0"/>
                <a:ea typeface="Calibri" panose="020F0502020204030204" pitchFamily="34" charset="0"/>
              </a:rPr>
              <a:t> </a:t>
            </a:r>
            <a:br>
              <a:rPr lang="en-IN" b="1" dirty="0">
                <a:effectLst/>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3434135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E6018E-76C1-CB57-0250-58117EFEAD89}"/>
              </a:ext>
            </a:extLst>
          </p:cNvPr>
          <p:cNvSpPr>
            <a:spLocks noGrp="1"/>
          </p:cNvSpPr>
          <p:nvPr>
            <p:ph type="title"/>
          </p:nvPr>
        </p:nvSpPr>
        <p:spPr>
          <a:xfrm>
            <a:off x="838200" y="2651858"/>
            <a:ext cx="10515600" cy="637198"/>
          </a:xfrm>
        </p:spPr>
        <p:txBody>
          <a:bodyPr/>
          <a:lstStyle/>
          <a:p>
            <a:pPr>
              <a:lnSpc>
                <a:spcPct val="150000"/>
              </a:lnSpc>
            </a:pPr>
            <a:r>
              <a:rPr lang="en-US" dirty="0">
                <a:latin typeface="Times New Roman" panose="02020603050405020304" pitchFamily="18" charset="0"/>
                <a:cs typeface="Times New Roman" panose="02020603050405020304" pitchFamily="18" charset="0"/>
              </a:rPr>
              <a:t>Fields in dataset…..</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1.Name</a:t>
            </a:r>
            <a:br>
              <a:rPr lang="en-US" sz="2000" b="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2.gender</a:t>
            </a:r>
            <a:br>
              <a:rPr lang="en-US" sz="2000" b="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3.categories </a:t>
            </a:r>
            <a:br>
              <a:rPr lang="en-US" sz="2000" b="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4.rank</a:t>
            </a:r>
            <a:br>
              <a:rPr lang="en-US" sz="2000" b="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5.counseling round</a:t>
            </a:r>
            <a:br>
              <a:rPr lang="en-US" sz="2000" b="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6.local/non-local</a:t>
            </a:r>
            <a:br>
              <a:rPr lang="en-US" sz="2000" b="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7.annual income</a:t>
            </a:r>
            <a:br>
              <a:rPr lang="en-US" sz="2000" b="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8.branch  </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800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E263E0-7421-7D39-EB1E-1307B44B3903}"/>
              </a:ext>
            </a:extLst>
          </p:cNvPr>
          <p:cNvSpPr>
            <a:spLocks noGrp="1"/>
          </p:cNvSpPr>
          <p:nvPr>
            <p:ph type="title"/>
          </p:nvPr>
        </p:nvSpPr>
        <p:spPr/>
        <p:txBody>
          <a:bodyPr/>
          <a:lstStyle/>
          <a:p>
            <a:r>
              <a:rPr lang="en-US" b="1" dirty="0"/>
              <a:t>Dataset…..</a:t>
            </a:r>
            <a:endParaRPr lang="en-IN" dirty="0"/>
          </a:p>
        </p:txBody>
      </p:sp>
      <p:pic>
        <p:nvPicPr>
          <p:cNvPr id="5" name="Picture 4">
            <a:extLst>
              <a:ext uri="{FF2B5EF4-FFF2-40B4-BE49-F238E27FC236}">
                <a16:creationId xmlns:a16="http://schemas.microsoft.com/office/drawing/2014/main" id="{83F9C25F-8414-A35A-154C-0D1B35893A31}"/>
              </a:ext>
            </a:extLst>
          </p:cNvPr>
          <p:cNvPicPr>
            <a:picLocks noChangeAspect="1"/>
          </p:cNvPicPr>
          <p:nvPr/>
        </p:nvPicPr>
        <p:blipFill>
          <a:blip r:embed="rId2"/>
          <a:srcRect/>
          <a:stretch/>
        </p:blipFill>
        <p:spPr>
          <a:xfrm>
            <a:off x="1700981" y="1140542"/>
            <a:ext cx="8750709" cy="4198374"/>
          </a:xfrm>
          <a:prstGeom prst="rect">
            <a:avLst/>
          </a:prstGeom>
        </p:spPr>
      </p:pic>
      <p:sp>
        <p:nvSpPr>
          <p:cNvPr id="6" name="TextBox 5">
            <a:extLst>
              <a:ext uri="{FF2B5EF4-FFF2-40B4-BE49-F238E27FC236}">
                <a16:creationId xmlns:a16="http://schemas.microsoft.com/office/drawing/2014/main" id="{94D5CD19-3DA2-F553-AB29-2B5C327F1372}"/>
              </a:ext>
            </a:extLst>
          </p:cNvPr>
          <p:cNvSpPr txBox="1"/>
          <p:nvPr/>
        </p:nvSpPr>
        <p:spPr>
          <a:xfrm>
            <a:off x="1061884" y="5702710"/>
            <a:ext cx="10609006" cy="1200329"/>
          </a:xfrm>
          <a:prstGeom prst="rect">
            <a:avLst/>
          </a:prstGeom>
          <a:noFill/>
        </p:spPr>
        <p:txBody>
          <a:bodyPr wrap="square" rtlCol="0">
            <a:spAutoFit/>
          </a:bodyPr>
          <a:lstStyle/>
          <a:p>
            <a:pPr marL="285750" indent="-285750">
              <a:buFont typeface="Courier New" panose="02070309020205020404" pitchFamily="49" charset="0"/>
              <a:buChar char="o"/>
            </a:pPr>
            <a:r>
              <a:rPr lang="en-US" sz="1800" b="0" spc="-10" dirty="0">
                <a:effectLst/>
                <a:latin typeface="Times New Roman" panose="02020603050405020304" pitchFamily="18" charset="0"/>
                <a:ea typeface="Times New Roman" panose="02020603050405020304" pitchFamily="18" charset="0"/>
              </a:rPr>
              <a:t>Dataset is collected Using Google Form.</a:t>
            </a:r>
          </a:p>
          <a:p>
            <a:pPr marL="285750" indent="-285750">
              <a:buFont typeface="Courier New" panose="02070309020205020404" pitchFamily="49" charset="0"/>
              <a:buChar char="o"/>
            </a:pPr>
            <a:r>
              <a:rPr lang="en-US" spc="-10" dirty="0" err="1">
                <a:latin typeface="Times New Roman" panose="02020603050405020304" pitchFamily="18" charset="0"/>
                <a:ea typeface="Times New Roman" panose="02020603050405020304" pitchFamily="18" charset="0"/>
              </a:rPr>
              <a:t>Link:https</a:t>
            </a:r>
            <a:r>
              <a:rPr lang="en-US" spc="-10" dirty="0">
                <a:latin typeface="Times New Roman" panose="02020603050405020304" pitchFamily="18" charset="0"/>
                <a:ea typeface="Times New Roman" panose="02020603050405020304" pitchFamily="18" charset="0"/>
              </a:rPr>
              <a:t>://docs.google.com/forms/d/e/1FAIpQLSeCNCwD9ePbhzzswE8Wby2nSqgd0TJtm8KHFsTozrq4GdDCQA/</a:t>
            </a:r>
            <a:r>
              <a:rPr lang="en-US" spc="-10" dirty="0" err="1">
                <a:latin typeface="Times New Roman" panose="02020603050405020304" pitchFamily="18" charset="0"/>
                <a:ea typeface="Times New Roman" panose="02020603050405020304" pitchFamily="18" charset="0"/>
              </a:rPr>
              <a:t>viewform?usp</a:t>
            </a:r>
            <a:r>
              <a:rPr lang="en-US" spc="-10" dirty="0">
                <a:latin typeface="Times New Roman" panose="02020603050405020304" pitchFamily="18" charset="0"/>
                <a:ea typeface="Times New Roman" panose="02020603050405020304" pitchFamily="18" charset="0"/>
              </a:rPr>
              <a:t>=sharing</a:t>
            </a:r>
            <a:endParaRPr lang="en-IN" sz="1800" b="0" spc="-1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816597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74B6D9-24FB-5DC5-749E-F4B4D2960942}"/>
              </a:ext>
            </a:extLst>
          </p:cNvPr>
          <p:cNvSpPr>
            <a:spLocks noGrp="1"/>
          </p:cNvSpPr>
          <p:nvPr>
            <p:ph type="title"/>
          </p:nvPr>
        </p:nvSpPr>
        <p:spPr/>
        <p:txBody>
          <a:bodyPr/>
          <a:lstStyle/>
          <a:p>
            <a:r>
              <a:rPr lang="en-US" b="1" dirty="0"/>
              <a:t>Preprocessing of dataset…..</a:t>
            </a:r>
            <a:endParaRPr lang="en-IN" dirty="0"/>
          </a:p>
        </p:txBody>
      </p:sp>
      <p:sp>
        <p:nvSpPr>
          <p:cNvPr id="4" name="TextBox 3">
            <a:extLst>
              <a:ext uri="{FF2B5EF4-FFF2-40B4-BE49-F238E27FC236}">
                <a16:creationId xmlns:a16="http://schemas.microsoft.com/office/drawing/2014/main" id="{BEA86AD0-90C9-CA59-3F92-18C67D57D5E6}"/>
              </a:ext>
            </a:extLst>
          </p:cNvPr>
          <p:cNvSpPr txBox="1"/>
          <p:nvPr/>
        </p:nvSpPr>
        <p:spPr>
          <a:xfrm>
            <a:off x="835742" y="1268361"/>
            <a:ext cx="10559845"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Preprocess the Dataset Using Orange Tool.</a:t>
            </a:r>
          </a:p>
          <a:p>
            <a:pPr marL="285750" indent="-285750">
              <a:buFont typeface="Wingdings" panose="05000000000000000000" pitchFamily="2" charset="2"/>
              <a:buChar char="ü"/>
            </a:pPr>
            <a:r>
              <a:rPr lang="en-US" sz="1800" dirty="0">
                <a:latin typeface="Times New Roman" panose="02020603050405020304" pitchFamily="18" charset="0"/>
                <a:ea typeface="Times New Roman" panose="02020603050405020304" pitchFamily="18" charset="0"/>
              </a:rPr>
              <a:t>Before imputing</a:t>
            </a:r>
            <a:r>
              <a:rPr lang="en-US" sz="1800" b="1" dirty="0">
                <a:effectLst/>
                <a:latin typeface="Times New Roman" panose="02020603050405020304" pitchFamily="18" charset="0"/>
                <a:ea typeface="Times New Roman" panose="02020603050405020304" pitchFamily="18" charset="0"/>
              </a:rPr>
              <a:t> </a:t>
            </a:r>
          </a:p>
          <a:p>
            <a:endParaRPr lang="en-IN" dirty="0"/>
          </a:p>
        </p:txBody>
      </p:sp>
      <p:pic>
        <p:nvPicPr>
          <p:cNvPr id="7" name="Picture 6">
            <a:extLst>
              <a:ext uri="{FF2B5EF4-FFF2-40B4-BE49-F238E27FC236}">
                <a16:creationId xmlns:a16="http://schemas.microsoft.com/office/drawing/2014/main" id="{1E964CA5-AB87-AFC7-EDCC-B7771A6F6E15}"/>
              </a:ext>
            </a:extLst>
          </p:cNvPr>
          <p:cNvPicPr>
            <a:picLocks noChangeAspect="1"/>
          </p:cNvPicPr>
          <p:nvPr/>
        </p:nvPicPr>
        <p:blipFill>
          <a:blip r:embed="rId2"/>
          <a:srcRect/>
          <a:stretch/>
        </p:blipFill>
        <p:spPr>
          <a:xfrm>
            <a:off x="1540369" y="1995948"/>
            <a:ext cx="7807528" cy="3746091"/>
          </a:xfrm>
          <a:prstGeom prst="rect">
            <a:avLst/>
          </a:prstGeom>
        </p:spPr>
      </p:pic>
    </p:spTree>
    <p:extLst>
      <p:ext uri="{BB962C8B-B14F-4D97-AF65-F5344CB8AC3E}">
        <p14:creationId xmlns:p14="http://schemas.microsoft.com/office/powerpoint/2010/main" val="1233751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866983-FDD5-12DF-32E6-9A5306223C82}"/>
              </a:ext>
            </a:extLst>
          </p:cNvPr>
          <p:cNvSpPr>
            <a:spLocks noGrp="1"/>
          </p:cNvSpPr>
          <p:nvPr>
            <p:ph type="title"/>
          </p:nvPr>
        </p:nvSpPr>
        <p:spPr>
          <a:xfrm>
            <a:off x="838200" y="724736"/>
            <a:ext cx="10515600" cy="637198"/>
          </a:xfrm>
        </p:spPr>
        <p:txBody>
          <a:bodyPr/>
          <a:lstStyle/>
          <a:p>
            <a:r>
              <a:rPr lang="en-US" b="1" dirty="0"/>
              <a:t>AFTER IMPUTING…..</a:t>
            </a:r>
            <a:br>
              <a:rPr lang="en-US" b="1" dirty="0"/>
            </a:br>
            <a:endParaRPr lang="en-IN" dirty="0"/>
          </a:p>
        </p:txBody>
      </p:sp>
      <p:pic>
        <p:nvPicPr>
          <p:cNvPr id="9" name="Picture 8">
            <a:extLst>
              <a:ext uri="{FF2B5EF4-FFF2-40B4-BE49-F238E27FC236}">
                <a16:creationId xmlns:a16="http://schemas.microsoft.com/office/drawing/2014/main" id="{B1F8EB49-3F7A-58CE-28C2-6DB428B96A35}"/>
              </a:ext>
            </a:extLst>
          </p:cNvPr>
          <p:cNvPicPr>
            <a:picLocks noChangeAspect="1"/>
          </p:cNvPicPr>
          <p:nvPr/>
        </p:nvPicPr>
        <p:blipFill>
          <a:blip r:embed="rId2"/>
          <a:srcRect/>
          <a:stretch/>
        </p:blipFill>
        <p:spPr>
          <a:xfrm>
            <a:off x="1759974" y="1484671"/>
            <a:ext cx="8731045" cy="4218039"/>
          </a:xfrm>
          <a:prstGeom prst="rect">
            <a:avLst/>
          </a:prstGeom>
        </p:spPr>
      </p:pic>
    </p:spTree>
    <p:extLst>
      <p:ext uri="{BB962C8B-B14F-4D97-AF65-F5344CB8AC3E}">
        <p14:creationId xmlns:p14="http://schemas.microsoft.com/office/powerpoint/2010/main" val="146485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8925B7-4988-EAE4-4E50-7C25D1A439FF}"/>
              </a:ext>
            </a:extLst>
          </p:cNvPr>
          <p:cNvSpPr>
            <a:spLocks noGrp="1"/>
          </p:cNvSpPr>
          <p:nvPr>
            <p:ph type="title"/>
          </p:nvPr>
        </p:nvSpPr>
        <p:spPr>
          <a:xfrm>
            <a:off x="838200" y="1236013"/>
            <a:ext cx="10515600" cy="637198"/>
          </a:xfrm>
        </p:spPr>
        <p:txBody>
          <a:bodyPr/>
          <a:lstStyle/>
          <a:p>
            <a:pPr marL="285750" lvl="0" indent="-285750">
              <a:buFont typeface="Arial" panose="020B0604020202020204" pitchFamily="34" charset="0"/>
              <a:buChar char="•"/>
            </a:pPr>
            <a:r>
              <a:rPr lang="en-US" sz="1800" b="0" dirty="0">
                <a:effectLst/>
                <a:latin typeface="Times New Roman" panose="02020603050405020304" pitchFamily="18" charset="0"/>
                <a:ea typeface="Times New Roman" panose="02020603050405020304" pitchFamily="18" charset="0"/>
              </a:rPr>
              <a:t>Normalized the numerical values using Normalization[0,1]</a:t>
            </a:r>
            <a:br>
              <a:rPr lang="en-US" sz="1800" b="0" dirty="0">
                <a:effectLst/>
                <a:latin typeface="Times New Roman" panose="02020603050405020304" pitchFamily="18" charset="0"/>
                <a:ea typeface="Times New Roman" panose="02020603050405020304" pitchFamily="18" charset="0"/>
              </a:rPr>
            </a:br>
            <a:br>
              <a:rPr lang="en-US" sz="1800" b="0" dirty="0">
                <a:effectLst/>
                <a:latin typeface="Times New Roman" panose="02020603050405020304" pitchFamily="18" charset="0"/>
                <a:ea typeface="Times New Roman" panose="02020603050405020304" pitchFamily="18" charset="0"/>
              </a:rPr>
            </a:br>
            <a:endParaRPr lang="en-IN" sz="1800" b="0" dirty="0"/>
          </a:p>
        </p:txBody>
      </p:sp>
      <p:sp>
        <p:nvSpPr>
          <p:cNvPr id="5" name="TextBox 4">
            <a:extLst>
              <a:ext uri="{FF2B5EF4-FFF2-40B4-BE49-F238E27FC236}">
                <a16:creationId xmlns:a16="http://schemas.microsoft.com/office/drawing/2014/main" id="{DF6BD80C-8296-C388-BD4F-CAB3241508B0}"/>
              </a:ext>
            </a:extLst>
          </p:cNvPr>
          <p:cNvSpPr txBox="1"/>
          <p:nvPr/>
        </p:nvSpPr>
        <p:spPr>
          <a:xfrm>
            <a:off x="838200" y="1479464"/>
            <a:ext cx="4375355" cy="369332"/>
          </a:xfrm>
          <a:prstGeom prst="rect">
            <a:avLst/>
          </a:prstGeom>
          <a:noFill/>
        </p:spPr>
        <p:txBody>
          <a:bodyPr wrap="square" rtlCol="0">
            <a:spAutoFit/>
          </a:bodyPr>
          <a:lstStyle/>
          <a:p>
            <a:pPr marL="285750" indent="-285750">
              <a:buFont typeface="Wingdings" panose="05000000000000000000" pitchFamily="2" charset="2"/>
              <a:buChar char="ü"/>
            </a:pPr>
            <a:r>
              <a:rPr lang="en-IN" sz="1800" dirty="0">
                <a:effectLst/>
                <a:latin typeface="Times New Roman" panose="02020603050405020304" pitchFamily="18" charset="0"/>
                <a:ea typeface="Times New Roman" panose="02020603050405020304" pitchFamily="18" charset="0"/>
              </a:rPr>
              <a:t>After normalization…</a:t>
            </a:r>
          </a:p>
        </p:txBody>
      </p:sp>
      <p:pic>
        <p:nvPicPr>
          <p:cNvPr id="7" name="Picture 6">
            <a:extLst>
              <a:ext uri="{FF2B5EF4-FFF2-40B4-BE49-F238E27FC236}">
                <a16:creationId xmlns:a16="http://schemas.microsoft.com/office/drawing/2014/main" id="{5F7C1023-56BC-742C-8A15-17E664DAFE2C}"/>
              </a:ext>
            </a:extLst>
          </p:cNvPr>
          <p:cNvPicPr>
            <a:picLocks noChangeAspect="1"/>
          </p:cNvPicPr>
          <p:nvPr/>
        </p:nvPicPr>
        <p:blipFill>
          <a:blip r:embed="rId2"/>
          <a:srcRect/>
          <a:stretch/>
        </p:blipFill>
        <p:spPr>
          <a:xfrm>
            <a:off x="1759974" y="1976283"/>
            <a:ext cx="8760542" cy="3962401"/>
          </a:xfrm>
          <a:prstGeom prst="rect">
            <a:avLst/>
          </a:prstGeom>
        </p:spPr>
      </p:pic>
    </p:spTree>
    <p:extLst>
      <p:ext uri="{BB962C8B-B14F-4D97-AF65-F5344CB8AC3E}">
        <p14:creationId xmlns:p14="http://schemas.microsoft.com/office/powerpoint/2010/main" val="4289157091"/>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70525_Winter presentation_RVA_v4" id="{91C247C0-9792-4AE7-8EEA-B3150EBE7BD6}" vid="{F3D0811F-95D8-41D9-BF9E-67AEC89BF5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5078F9-D130-4E79-8F07-E7E780507177}">
  <ds:schemaRefs>
    <ds:schemaRef ds:uri="http://schemas.microsoft.com/sharepoint/v3/contenttype/forms"/>
  </ds:schemaRefs>
</ds:datastoreItem>
</file>

<file path=customXml/itemProps2.xml><?xml version="1.0" encoding="utf-8"?>
<ds:datastoreItem xmlns:ds="http://schemas.openxmlformats.org/officeDocument/2006/customXml" ds:itemID="{1C8431F2-A5DE-4862-B389-24C8222A4BD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95D74D-26D7-49C9-8A36-D41CC0C55B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Winter presentation</Template>
  <TotalTime>940</TotalTime>
  <Words>2172</Words>
  <Application>Microsoft Office PowerPoint</Application>
  <PresentationFormat>Widescreen</PresentationFormat>
  <Paragraphs>265</Paragraphs>
  <Slides>38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Arial</vt:lpstr>
      <vt:lpstr>Bradley Hand ITC</vt:lpstr>
      <vt:lpstr>Calibri</vt:lpstr>
      <vt:lpstr>Calibri Light</vt:lpstr>
      <vt:lpstr>Consolas</vt:lpstr>
      <vt:lpstr>Courier New</vt:lpstr>
      <vt:lpstr>Edwardian Script ITC</vt:lpstr>
      <vt:lpstr>Gill Sans</vt:lpstr>
      <vt:lpstr>Times New Roman</vt:lpstr>
      <vt:lpstr>TimesNewRomanPS-BoldMT</vt:lpstr>
      <vt:lpstr>Wingdings</vt:lpstr>
      <vt:lpstr>Office Theme</vt:lpstr>
      <vt:lpstr>Smart Prediction of Engineering Streams Based on  Student Counselling Data -A Data Mining Approach.</vt:lpstr>
      <vt:lpstr>ABSTRACT…..</vt:lpstr>
      <vt:lpstr>REQUIREMENTS…..</vt:lpstr>
      <vt:lpstr>PROBLEM STATEMENT…..</vt:lpstr>
      <vt:lpstr>Fields in dataset…..  1.Name 2.gender 3.categories  4.rank 5.counseling round 6.local/non-local 7.annual income 8.branch   </vt:lpstr>
      <vt:lpstr>Dataset…..</vt:lpstr>
      <vt:lpstr>Preprocessing of dataset…..</vt:lpstr>
      <vt:lpstr>AFTER IMPUTING….. </vt:lpstr>
      <vt:lpstr>Normalized the numerical values using Normalization[0,1]  </vt:lpstr>
      <vt:lpstr>Schema Creation using SQL (SSMS)…..</vt:lpstr>
      <vt:lpstr>Data Warehouse &amp; Schema Design …..</vt:lpstr>
      <vt:lpstr>Concept Hierarchy used in star schema….. </vt:lpstr>
      <vt:lpstr>OLAP Operations &amp; Schema Deployment…..</vt:lpstr>
      <vt:lpstr>OLAP Operations &amp; Schema Deployment…..</vt:lpstr>
      <vt:lpstr>Visualize OLAP Results: </vt:lpstr>
      <vt:lpstr>2.Snowflake schema   For snowflake we had taken 5 dimensional tables and 1 fact table.   Dimension Tables: 1,Dim_Gender 2.Dim_Branch 3.Dim_Category 4.Dim_Gender_details 5.dim_Branch_details  Fact Tables: Fact_admission</vt:lpstr>
      <vt:lpstr>Concept Hierarchy used in Snow flake schema….. </vt:lpstr>
      <vt:lpstr>OLAP Operations &amp; Schema Deployment…..</vt:lpstr>
      <vt:lpstr>OLAP Operations &amp; Schema Deployment…..</vt:lpstr>
      <vt:lpstr>3. Fact Constellation Schema  We created 5 dimension tables and 2 fact tables Dimension Tables:  1.Dim_location 2.dim_Category 3.dim_branch 4.dim_gender 5.dim_location_details   fact tables: 1.fact_admission 2.fact_student_status</vt:lpstr>
      <vt:lpstr>Concept Hierarchy used in FACTCONSTELLATION schema….. </vt:lpstr>
      <vt:lpstr>OLAP Operations &amp; Schema Deployment…..</vt:lpstr>
      <vt:lpstr>OLAP Operations &amp; Schema Deployment…..</vt:lpstr>
      <vt:lpstr>OLAP Operations &amp; Visualization…..</vt:lpstr>
      <vt:lpstr>Perform Data Mining on the Dataset…..</vt:lpstr>
      <vt:lpstr>EVALUATION METRICS…..</vt:lpstr>
      <vt:lpstr>OVERALL WORKFLOW ……</vt:lpstr>
      <vt:lpstr>Bar plot –Analysis…..</vt:lpstr>
      <vt:lpstr>Predictions…..</vt:lpstr>
      <vt:lpstr>Survival Prediction on the Titanic Dataset using Orange TOOL</vt:lpstr>
      <vt:lpstr>Preprocessing of Dataset…..</vt:lpstr>
      <vt:lpstr>Test and Score values…..</vt:lpstr>
      <vt:lpstr>OVERALL WORKFLOW ……</vt:lpstr>
      <vt:lpstr>Bar plot-Analysis…..</vt:lpstr>
      <vt:lpstr>Predictions…..</vt:lpstr>
      <vt:lpstr>FINAL ANALYSIS……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ummadisingumeenu12@outlook.com</dc:creator>
  <cp:lastModifiedBy>Surya Vamsi.ch</cp:lastModifiedBy>
  <cp:revision>14</cp:revision>
  <dcterms:created xsi:type="dcterms:W3CDTF">2025-04-06T10:16:56Z</dcterms:created>
  <dcterms:modified xsi:type="dcterms:W3CDTF">2025-04-15T10:22:21Z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